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  <p:sldMasterId id="2147483788" r:id="rId2"/>
  </p:sldMasterIdLst>
  <p:notesMasterIdLst>
    <p:notesMasterId r:id="rId14"/>
  </p:notesMasterIdLst>
  <p:handoutMasterIdLst>
    <p:handoutMasterId r:id="rId15"/>
  </p:handoutMasterIdLst>
  <p:sldIdLst>
    <p:sldId id="816" r:id="rId3"/>
    <p:sldId id="1050" r:id="rId4"/>
    <p:sldId id="1064" r:id="rId5"/>
    <p:sldId id="1052" r:id="rId6"/>
    <p:sldId id="1055" r:id="rId7"/>
    <p:sldId id="713" r:id="rId8"/>
    <p:sldId id="1058" r:id="rId9"/>
    <p:sldId id="1147" r:id="rId10"/>
    <p:sldId id="1059" r:id="rId11"/>
    <p:sldId id="1060" r:id="rId12"/>
    <p:sldId id="1066" r:id="rId13"/>
  </p:sldIdLst>
  <p:sldSz cx="9907588" cy="6858000"/>
  <p:notesSz cx="7099300" cy="10234613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omic Sans MS" pitchFamily="66" charset="0"/>
        <a:ea typeface="ＭＳ Ｐゴシック" pitchFamily="50" charset="-128"/>
        <a:cs typeface="+mn-cs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omic Sans MS" pitchFamily="66" charset="0"/>
        <a:ea typeface="ＭＳ Ｐゴシック" pitchFamily="50" charset="-128"/>
        <a:cs typeface="+mn-cs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omic Sans MS" pitchFamily="66" charset="0"/>
        <a:ea typeface="ＭＳ Ｐゴシック" pitchFamily="50" charset="-128"/>
        <a:cs typeface="+mn-cs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omic Sans MS" pitchFamily="66" charset="0"/>
        <a:ea typeface="ＭＳ Ｐゴシック" pitchFamily="50" charset="-128"/>
        <a:cs typeface="+mn-cs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Comic Sans MS" pitchFamily="66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omic Sans MS" pitchFamily="66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omic Sans MS" pitchFamily="66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omic Sans MS" pitchFamily="66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omic Sans MS" pitchFamily="66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CCECFF"/>
    <a:srgbClr val="CCFFCC"/>
    <a:srgbClr val="FFCCFF"/>
    <a:srgbClr val="FFCCCC"/>
    <a:srgbClr val="A50021"/>
    <a:srgbClr val="FF9999"/>
    <a:srgbClr val="800000"/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1" autoAdjust="0"/>
    <p:restoredTop sz="88830" autoAdjust="0"/>
  </p:normalViewPr>
  <p:slideViewPr>
    <p:cSldViewPr>
      <p:cViewPr varScale="1">
        <p:scale>
          <a:sx n="153" d="100"/>
          <a:sy n="153" d="100"/>
        </p:scale>
        <p:origin x="1680" y="1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575" cy="5111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1139" y="1"/>
            <a:ext cx="3076575" cy="5111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300"/>
            </a:lvl1pPr>
          </a:lstStyle>
          <a:p>
            <a:fld id="{05AF89FD-212B-45B7-8A62-D1962663BCE9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21851"/>
            <a:ext cx="3076575" cy="5111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1139" y="9721851"/>
            <a:ext cx="3076575" cy="5111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300"/>
            </a:lvl1pPr>
          </a:lstStyle>
          <a:p>
            <a:fld id="{E9057D85-FBAB-4341-BEF3-BAD3B48FA3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228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AutoShape 1"/>
          <p:cNvSpPr>
            <a:spLocks noChangeArrowheads="1"/>
          </p:cNvSpPr>
          <p:nvPr/>
        </p:nvSpPr>
        <p:spPr bwMode="auto">
          <a:xfrm>
            <a:off x="3" y="3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15" tIns="45708" rIns="91415" bIns="45708" anchor="ctr"/>
          <a:lstStyle/>
          <a:p>
            <a:endParaRPr lang="ja-JP" altLang="en-US"/>
          </a:p>
        </p:txBody>
      </p:sp>
      <p:sp>
        <p:nvSpPr>
          <p:cNvPr id="705539" name="Text Box 2"/>
          <p:cNvSpPr txBox="1">
            <a:spLocks noChangeArrowheads="1"/>
          </p:cNvSpPr>
          <p:nvPr/>
        </p:nvSpPr>
        <p:spPr bwMode="auto">
          <a:xfrm>
            <a:off x="0" y="4"/>
            <a:ext cx="3074988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15" tIns="45708" rIns="91415" bIns="45708" anchor="ctr"/>
          <a:lstStyle/>
          <a:p>
            <a:endParaRPr lang="ja-JP" altLang="en-US"/>
          </a:p>
        </p:txBody>
      </p:sp>
      <p:sp>
        <p:nvSpPr>
          <p:cNvPr id="705540" name="Text Box 3"/>
          <p:cNvSpPr txBox="1">
            <a:spLocks noChangeArrowheads="1"/>
          </p:cNvSpPr>
          <p:nvPr/>
        </p:nvSpPr>
        <p:spPr bwMode="auto">
          <a:xfrm>
            <a:off x="4021141" y="4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15" tIns="45708" rIns="91415" bIns="45708" anchor="ctr"/>
          <a:lstStyle/>
          <a:p>
            <a:endParaRPr lang="ja-JP" altLang="en-US"/>
          </a:p>
        </p:txBody>
      </p:sp>
      <p:sp>
        <p:nvSpPr>
          <p:cNvPr id="70554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776288" y="766763"/>
            <a:ext cx="5545137" cy="3838575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11203" y="4860928"/>
            <a:ext cx="5675313" cy="4605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5374" tIns="47507" rIns="95374" bIns="47507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noProof="0"/>
          </a:p>
        </p:txBody>
      </p:sp>
      <p:sp>
        <p:nvSpPr>
          <p:cNvPr id="705543" name="Text Box 6"/>
          <p:cNvSpPr txBox="1">
            <a:spLocks noChangeArrowheads="1"/>
          </p:cNvSpPr>
          <p:nvPr/>
        </p:nvSpPr>
        <p:spPr bwMode="auto">
          <a:xfrm>
            <a:off x="0" y="9721854"/>
            <a:ext cx="3074988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15" tIns="45708" rIns="91415" bIns="45708" anchor="ctr"/>
          <a:lstStyle/>
          <a:p>
            <a:endParaRPr lang="ja-JP" alt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1141" y="9721850"/>
            <a:ext cx="3074987" cy="5095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5374" tIns="47507" rIns="95374" bIns="47507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699" algn="l"/>
                <a:tab pos="1447396" algn="l"/>
                <a:tab pos="2171095" algn="l"/>
                <a:tab pos="2894796" algn="l"/>
              </a:tabLst>
              <a:defRPr sz="13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fld id="{ED15A4CB-5466-4EB6-8807-D753AB88865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713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Times New Roman" pitchFamily="16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699" algn="l"/>
                <a:tab pos="1447396" algn="l"/>
                <a:tab pos="2171095" algn="l"/>
                <a:tab pos="2894796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723699" algn="l"/>
                <a:tab pos="1447396" algn="l"/>
                <a:tab pos="2171095" algn="l"/>
                <a:tab pos="2894796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723699" algn="l"/>
                <a:tab pos="1447396" algn="l"/>
                <a:tab pos="2171095" algn="l"/>
                <a:tab pos="2894796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723699" algn="l"/>
                <a:tab pos="1447396" algn="l"/>
                <a:tab pos="2171095" algn="l"/>
                <a:tab pos="2894796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723699" algn="l"/>
                <a:tab pos="1447396" algn="l"/>
                <a:tab pos="2171095" algn="l"/>
                <a:tab pos="2894796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3900" indent="-228537" defTabSz="45707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699" algn="l"/>
                <a:tab pos="1447396" algn="l"/>
                <a:tab pos="2171095" algn="l"/>
                <a:tab pos="2894796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0972" indent="-228537" defTabSz="45707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699" algn="l"/>
                <a:tab pos="1447396" algn="l"/>
                <a:tab pos="2171095" algn="l"/>
                <a:tab pos="2894796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8046" indent="-228537" defTabSz="45707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699" algn="l"/>
                <a:tab pos="1447396" algn="l"/>
                <a:tab pos="2171095" algn="l"/>
                <a:tab pos="2894796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5120" indent="-228537" defTabSz="45707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699" algn="l"/>
                <a:tab pos="1447396" algn="l"/>
                <a:tab pos="2171095" algn="l"/>
                <a:tab pos="2894796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fld id="{FA60DADC-2829-4434-A7A6-1A239B522081}" type="slidenum">
              <a:rPr kumimoji="0" lang="en-US" altLang="ja-JP" sz="1300">
                <a:solidFill>
                  <a:srgbClr val="000000"/>
                </a:solidFill>
                <a:latin typeface="Arial" pitchFamily="34" charset="0"/>
              </a:rPr>
              <a:pPr/>
              <a:t>1</a:t>
            </a:fld>
            <a:endParaRPr kumimoji="0" lang="en-US" altLang="ja-JP" sz="13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07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6288" y="766763"/>
            <a:ext cx="5546725" cy="3840162"/>
          </a:xfrm>
          <a:solidFill>
            <a:srgbClr val="FFFFFF"/>
          </a:solidFill>
          <a:ln/>
        </p:spPr>
      </p:sp>
      <p:sp>
        <p:nvSpPr>
          <p:cNvPr id="707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1201" y="4860925"/>
            <a:ext cx="5676900" cy="46069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ja-JP" altLang="en-US">
              <a:latin typeface="Times New Roman" pitchFamily="18" charset="0"/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ED15A4CB-5466-4EB6-8807-D753AB88865B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6753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D15A4CB-5466-4EB6-8807-D753AB88865B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5589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ED15A4CB-5466-4EB6-8807-D753AB88865B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161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ED15A4CB-5466-4EB6-8807-D753AB88865B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1005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D15A4CB-5466-4EB6-8807-D753AB88865B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3335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1688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57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62849CF-3E10-45C1-844C-5BDDB3311F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129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F2C54A8-16A1-4915-9433-35559BF91BD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304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31050" y="-168275"/>
            <a:ext cx="2259013" cy="63674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0838" y="-168275"/>
            <a:ext cx="6627812" cy="63674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DC47184-C933-487B-B1B6-56716538E2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7858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1688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57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7DA449C-9292-4B0B-9C87-1076D008404B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654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25007AA-ADFA-4800-84DA-AA24536DC08C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349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16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16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50F586B-0FA6-4E9D-8B95-40FB33F7E800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379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0838" y="1119188"/>
            <a:ext cx="4443412" cy="508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46650" y="1119188"/>
            <a:ext cx="4443413" cy="508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EF9BD06-A129-4365-8CA1-58F7893D69AC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312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69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99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99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87B8B19-A38B-43CB-B14F-AE8AF8841222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730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98CBF10-92AB-4784-B15E-CFF8FD2CCEC0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298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CAD7609-A71C-4A71-B617-A0AE915A4D69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086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878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F0387A2-EDA2-4800-A557-3197D8F3114C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82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AB7143D-8919-40D2-957A-CF1A47E8D53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59195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5187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518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518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6E21822-055F-496B-B882-FA3B75BB89E0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324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720AD31-22AB-4F88-8FBA-C867C241CA93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138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31050" y="-168275"/>
            <a:ext cx="2259013" cy="63674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0838" y="-168275"/>
            <a:ext cx="6627812" cy="63674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8923027" y="6470650"/>
            <a:ext cx="930896" cy="33104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F17B605-0F31-483C-AC5B-E2DF13FB825B}" type="slidenum">
              <a:rPr lang="en-US" altLang="ja-JP">
                <a:solidFill>
                  <a:srgbClr val="FFFFFF"/>
                </a:solidFill>
              </a:rPr>
              <a:pPr/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1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3137" y="163513"/>
            <a:ext cx="8270084" cy="7207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1052682" y="1196976"/>
            <a:ext cx="4124722" cy="49688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42530" y="1196976"/>
            <a:ext cx="4126442" cy="49688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1259089" y="6243638"/>
            <a:ext cx="2064081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963035" y="6243638"/>
            <a:ext cx="3137403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30219" y="6243638"/>
            <a:ext cx="2064081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7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16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16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EE58869-EC75-4B5A-89D5-3EF2238F63E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468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0838" y="1119188"/>
            <a:ext cx="4443412" cy="508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46650" y="1119188"/>
            <a:ext cx="4443413" cy="508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0B933DF-7A0A-4DDC-BF17-1C4F73FA1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43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69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99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99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D26F08D-40B8-49A9-9574-2532B48C0F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8087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15071F1-C69B-4920-8CD2-C6383CC3C67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417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934DC5C-AAE4-46FC-9B5D-8585C8E2D5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433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878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260E6C4-4848-4ED9-AEBB-CB6EAD4796D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5465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5187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518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518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idx="10"/>
          </p:nvPr>
        </p:nvSpPr>
        <p:spPr>
          <a:xfrm>
            <a:off x="7099300" y="6248400"/>
            <a:ext cx="2062163" cy="455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20EADF0-3875-40FB-951F-FA7F71C7D1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802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reeform 1"/>
          <p:cNvSpPr>
            <a:spLocks noChangeArrowheads="1"/>
          </p:cNvSpPr>
          <p:nvPr/>
        </p:nvSpPr>
        <p:spPr bwMode="auto">
          <a:xfrm>
            <a:off x="74613" y="188913"/>
            <a:ext cx="9637712" cy="6604000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985"/>
              <a:gd name="T19" fmla="*/ 0 h 3619"/>
              <a:gd name="T20" fmla="*/ 3985 w 3985"/>
              <a:gd name="T21" fmla="*/ 3619 h 361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gradFill rotWithShape="0">
            <a:gsLst>
              <a:gs pos="0">
                <a:srgbClr val="00B200"/>
              </a:gs>
              <a:gs pos="100000">
                <a:srgbClr val="C9EFC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74755" name="Group 2"/>
          <p:cNvGrpSpPr>
            <a:grpSpLocks/>
          </p:cNvGrpSpPr>
          <p:nvPr/>
        </p:nvGrpSpPr>
        <p:grpSpPr bwMode="auto">
          <a:xfrm>
            <a:off x="271463" y="188913"/>
            <a:ext cx="3571875" cy="1509712"/>
            <a:chOff x="171" y="119"/>
            <a:chExt cx="2250" cy="951"/>
          </a:xfrm>
        </p:grpSpPr>
        <p:sp>
          <p:nvSpPr>
            <p:cNvPr id="74772" name="Freeform 3"/>
            <p:cNvSpPr>
              <a:spLocks noChangeArrowheads="1"/>
            </p:cNvSpPr>
            <p:nvPr/>
          </p:nvSpPr>
          <p:spPr bwMode="auto">
            <a:xfrm>
              <a:off x="222" y="144"/>
              <a:ext cx="2121" cy="861"/>
            </a:xfrm>
            <a:custGeom>
              <a:avLst/>
              <a:gdLst>
                <a:gd name="T0" fmla="*/ 2147483647 w 794"/>
                <a:gd name="T1" fmla="*/ 2147483647 h 414"/>
                <a:gd name="T2" fmla="*/ 2147483647 w 794"/>
                <a:gd name="T3" fmla="*/ 2147483647 h 414"/>
                <a:gd name="T4" fmla="*/ 2147483647 w 794"/>
                <a:gd name="T5" fmla="*/ 2147483647 h 414"/>
                <a:gd name="T6" fmla="*/ 2147483647 w 794"/>
                <a:gd name="T7" fmla="*/ 0 h 414"/>
                <a:gd name="T8" fmla="*/ 2147483647 w 794"/>
                <a:gd name="T9" fmla="*/ 2147483647 h 414"/>
                <a:gd name="T10" fmla="*/ 0 w 794"/>
                <a:gd name="T11" fmla="*/ 2147483647 h 414"/>
                <a:gd name="T12" fmla="*/ 2147483647 w 794"/>
                <a:gd name="T13" fmla="*/ 2147483647 h 414"/>
                <a:gd name="T14" fmla="*/ 2147483647 w 794"/>
                <a:gd name="T15" fmla="*/ 2147483647 h 414"/>
                <a:gd name="T16" fmla="*/ 2147483647 w 794"/>
                <a:gd name="T17" fmla="*/ 2147483647 h 414"/>
                <a:gd name="T18" fmla="*/ 2147483647 w 794"/>
                <a:gd name="T19" fmla="*/ 2147483647 h 414"/>
                <a:gd name="T20" fmla="*/ 2147483647 w 794"/>
                <a:gd name="T21" fmla="*/ 2147483647 h 414"/>
                <a:gd name="T22" fmla="*/ 2147483647 w 794"/>
                <a:gd name="T23" fmla="*/ 2147483647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94"/>
                <a:gd name="T37" fmla="*/ 0 h 414"/>
                <a:gd name="T38" fmla="*/ 794 w 794"/>
                <a:gd name="T39" fmla="*/ 414 h 41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773" name="Freeform 4"/>
            <p:cNvSpPr>
              <a:spLocks noChangeArrowheads="1"/>
            </p:cNvSpPr>
            <p:nvPr/>
          </p:nvSpPr>
          <p:spPr bwMode="auto">
            <a:xfrm>
              <a:off x="212" y="215"/>
              <a:ext cx="2116" cy="855"/>
            </a:xfrm>
            <a:custGeom>
              <a:avLst/>
              <a:gdLst>
                <a:gd name="T0" fmla="*/ 81816713 w 1586"/>
                <a:gd name="T1" fmla="*/ 0 h 821"/>
                <a:gd name="T2" fmla="*/ 794665210 w 1586"/>
                <a:gd name="T3" fmla="*/ 775550 h 821"/>
                <a:gd name="T4" fmla="*/ 852532588 w 1586"/>
                <a:gd name="T5" fmla="*/ 953437 h 821"/>
                <a:gd name="T6" fmla="*/ 946989914 w 1586"/>
                <a:gd name="T7" fmla="*/ 1183410 h 821"/>
                <a:gd name="T8" fmla="*/ 934462167 w 1586"/>
                <a:gd name="T9" fmla="*/ 1226888 h 821"/>
                <a:gd name="T10" fmla="*/ 805864552 w 1586"/>
                <a:gd name="T11" fmla="*/ 1175927 h 821"/>
                <a:gd name="T12" fmla="*/ 683514744 w 1586"/>
                <a:gd name="T13" fmla="*/ 1212029 h 821"/>
                <a:gd name="T14" fmla="*/ 24716534 w 1586"/>
                <a:gd name="T15" fmla="*/ 446544 h 821"/>
                <a:gd name="T16" fmla="*/ 0 w 1586"/>
                <a:gd name="T17" fmla="*/ 224232 h 821"/>
                <a:gd name="T18" fmla="*/ 27406948 w 1586"/>
                <a:gd name="T19" fmla="*/ 47270 h 821"/>
                <a:gd name="T20" fmla="*/ 81816713 w 1586"/>
                <a:gd name="T21" fmla="*/ 0 h 821"/>
                <a:gd name="T22" fmla="*/ 81816713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586"/>
                <a:gd name="T37" fmla="*/ 0 h 821"/>
                <a:gd name="T38" fmla="*/ 1586 w 1586"/>
                <a:gd name="T39" fmla="*/ 821 h 82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774" name="Freeform 5"/>
            <p:cNvSpPr>
              <a:spLocks noChangeArrowheads="1"/>
            </p:cNvSpPr>
            <p:nvPr/>
          </p:nvSpPr>
          <p:spPr bwMode="auto">
            <a:xfrm>
              <a:off x="502" y="286"/>
              <a:ext cx="1403" cy="780"/>
            </a:xfrm>
            <a:custGeom>
              <a:avLst/>
              <a:gdLst>
                <a:gd name="T0" fmla="*/ 0 w 1049"/>
                <a:gd name="T1" fmla="*/ 545112 h 747"/>
                <a:gd name="T2" fmla="*/ 607793515 w 1049"/>
                <a:gd name="T3" fmla="*/ 1254066 h 747"/>
                <a:gd name="T4" fmla="*/ 619098783 w 1049"/>
                <a:gd name="T5" fmla="*/ 896570 h 747"/>
                <a:gd name="T6" fmla="*/ 691600655 w 1049"/>
                <a:gd name="T7" fmla="*/ 708732 h 747"/>
                <a:gd name="T8" fmla="*/ 51416368 w 1049"/>
                <a:gd name="T9" fmla="*/ 0 h 747"/>
                <a:gd name="T10" fmla="*/ 0 w 1049"/>
                <a:gd name="T11" fmla="*/ 212373 h 747"/>
                <a:gd name="T12" fmla="*/ 0 w 1049"/>
                <a:gd name="T13" fmla="*/ 545112 h 747"/>
                <a:gd name="T14" fmla="*/ 0 w 1049"/>
                <a:gd name="T15" fmla="*/ 54511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49"/>
                <a:gd name="T25" fmla="*/ 0 h 747"/>
                <a:gd name="T26" fmla="*/ 1049 w 1049"/>
                <a:gd name="T27" fmla="*/ 747 h 74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74775" name="Group 6"/>
            <p:cNvGrpSpPr>
              <a:grpSpLocks/>
            </p:cNvGrpSpPr>
            <p:nvPr/>
          </p:nvGrpSpPr>
          <p:grpSpPr bwMode="auto">
            <a:xfrm>
              <a:off x="171" y="119"/>
              <a:ext cx="2250" cy="918"/>
              <a:chOff x="171" y="119"/>
              <a:chExt cx="2250" cy="918"/>
            </a:xfrm>
          </p:grpSpPr>
          <p:sp>
            <p:nvSpPr>
              <p:cNvPr id="74776" name="Freeform 7"/>
              <p:cNvSpPr>
                <a:spLocks noChangeArrowheads="1"/>
              </p:cNvSpPr>
              <p:nvPr/>
            </p:nvSpPr>
            <p:spPr bwMode="auto">
              <a:xfrm>
                <a:off x="1947" y="787"/>
                <a:ext cx="199" cy="181"/>
              </a:xfrm>
              <a:custGeom>
                <a:avLst/>
                <a:gdLst>
                  <a:gd name="T0" fmla="*/ 61690752 w 150"/>
                  <a:gd name="T1" fmla="*/ 0 h 173"/>
                  <a:gd name="T2" fmla="*/ 22707391 w 150"/>
                  <a:gd name="T3" fmla="*/ 136002 h 173"/>
                  <a:gd name="T4" fmla="*/ 0 w 150"/>
                  <a:gd name="T5" fmla="*/ 354789 h 173"/>
                  <a:gd name="T6" fmla="*/ 44887336 w 150"/>
                  <a:gd name="T7" fmla="*/ 327904 h 173"/>
                  <a:gd name="T8" fmla="*/ 57823544 w 150"/>
                  <a:gd name="T9" fmla="*/ 173239 h 173"/>
                  <a:gd name="T10" fmla="*/ 84373708 w 150"/>
                  <a:gd name="T11" fmla="*/ 55014 h 173"/>
                  <a:gd name="T12" fmla="*/ 61690752 w 150"/>
                  <a:gd name="T13" fmla="*/ 0 h 173"/>
                  <a:gd name="T14" fmla="*/ 61690752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0"/>
                  <a:gd name="T25" fmla="*/ 0 h 173"/>
                  <a:gd name="T26" fmla="*/ 150 w 150"/>
                  <a:gd name="T27" fmla="*/ 173 h 17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4777" name="Freeform 8"/>
              <p:cNvSpPr>
                <a:spLocks noChangeArrowheads="1"/>
              </p:cNvSpPr>
              <p:nvPr/>
            </p:nvSpPr>
            <p:spPr bwMode="auto">
              <a:xfrm>
                <a:off x="171" y="119"/>
                <a:ext cx="2250" cy="918"/>
              </a:xfrm>
              <a:custGeom>
                <a:avLst/>
                <a:gdLst>
                  <a:gd name="T0" fmla="*/ 98349949 w 1684"/>
                  <a:gd name="T1" fmla="*/ 0 h 880"/>
                  <a:gd name="T2" fmla="*/ 39763430 w 1684"/>
                  <a:gd name="T3" fmla="*/ 82581 h 880"/>
                  <a:gd name="T4" fmla="*/ 0 w 1684"/>
                  <a:gd name="T5" fmla="*/ 330166 h 880"/>
                  <a:gd name="T6" fmla="*/ 42413351 w 1684"/>
                  <a:gd name="T7" fmla="*/ 569378 h 880"/>
                  <a:gd name="T8" fmla="*/ 745479887 w 1684"/>
                  <a:gd name="T9" fmla="*/ 1375460 h 880"/>
                  <a:gd name="T10" fmla="*/ 896934469 w 1684"/>
                  <a:gd name="T11" fmla="*/ 1325278 h 880"/>
                  <a:gd name="T12" fmla="*/ 1019662568 w 1684"/>
                  <a:gd name="T13" fmla="*/ 1396208 h 880"/>
                  <a:gd name="T14" fmla="*/ 1062245714 w 1684"/>
                  <a:gd name="T15" fmla="*/ 1283500 h 880"/>
                  <a:gd name="T16" fmla="*/ 947332830 w 1684"/>
                  <a:gd name="T17" fmla="*/ 1053124 h 880"/>
                  <a:gd name="T18" fmla="*/ 900642101 w 1684"/>
                  <a:gd name="T19" fmla="*/ 813188 h 880"/>
                  <a:gd name="T20" fmla="*/ 863792924 w 1684"/>
                  <a:gd name="T21" fmla="*/ 836251 h 880"/>
                  <a:gd name="T22" fmla="*/ 907574188 w 1684"/>
                  <a:gd name="T23" fmla="*/ 1053124 h 880"/>
                  <a:gd name="T24" fmla="*/ 995352296 w 1684"/>
                  <a:gd name="T25" fmla="*/ 1284389 h 880"/>
                  <a:gd name="T26" fmla="*/ 891373310 w 1684"/>
                  <a:gd name="T27" fmla="*/ 1248907 h 880"/>
                  <a:gd name="T28" fmla="*/ 768771786 w 1684"/>
                  <a:gd name="T29" fmla="*/ 1290129 h 880"/>
                  <a:gd name="T30" fmla="*/ 791462030 w 1684"/>
                  <a:gd name="T31" fmla="*/ 1030599 h 880"/>
                  <a:gd name="T32" fmla="*/ 844029484 w 1684"/>
                  <a:gd name="T33" fmla="*/ 853742 h 880"/>
                  <a:gd name="T34" fmla="*/ 782490314 w 1684"/>
                  <a:gd name="T35" fmla="*/ 875777 h 880"/>
                  <a:gd name="T36" fmla="*/ 734781793 w 1684"/>
                  <a:gd name="T37" fmla="*/ 1044847 h 880"/>
                  <a:gd name="T38" fmla="*/ 718567621 w 1684"/>
                  <a:gd name="T39" fmla="*/ 1255435 h 880"/>
                  <a:gd name="T40" fmla="*/ 67570808 w 1684"/>
                  <a:gd name="T41" fmla="*/ 491739 h 880"/>
                  <a:gd name="T42" fmla="*/ 50309877 w 1684"/>
                  <a:gd name="T43" fmla="*/ 340602 h 880"/>
                  <a:gd name="T44" fmla="*/ 64936166 w 1684"/>
                  <a:gd name="T45" fmla="*/ 151679 h 880"/>
                  <a:gd name="T46" fmla="*/ 136656822 w 1684"/>
                  <a:gd name="T47" fmla="*/ 0 h 880"/>
                  <a:gd name="T48" fmla="*/ 98349949 w 1684"/>
                  <a:gd name="T49" fmla="*/ 0 h 880"/>
                  <a:gd name="T50" fmla="*/ 98349949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684"/>
                  <a:gd name="T79" fmla="*/ 0 h 880"/>
                  <a:gd name="T80" fmla="*/ 1684 w 1684"/>
                  <a:gd name="T81" fmla="*/ 880 h 88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4778" name="Freeform 9"/>
              <p:cNvSpPr>
                <a:spLocks noChangeArrowheads="1"/>
              </p:cNvSpPr>
              <p:nvPr/>
            </p:nvSpPr>
            <p:spPr bwMode="auto">
              <a:xfrm>
                <a:off x="361" y="128"/>
                <a:ext cx="1588" cy="520"/>
              </a:xfrm>
              <a:custGeom>
                <a:avLst/>
                <a:gdLst>
                  <a:gd name="T0" fmla="*/ 62687042 w 1190"/>
                  <a:gd name="T1" fmla="*/ 0 h 500"/>
                  <a:gd name="T2" fmla="*/ 745086026 w 1190"/>
                  <a:gd name="T3" fmla="*/ 757744 h 500"/>
                  <a:gd name="T4" fmla="*/ 673247922 w 1190"/>
                  <a:gd name="T5" fmla="*/ 773129 h 500"/>
                  <a:gd name="T6" fmla="*/ 0 w 1190"/>
                  <a:gd name="T7" fmla="*/ 41700 h 500"/>
                  <a:gd name="T8" fmla="*/ 62687042 w 1190"/>
                  <a:gd name="T9" fmla="*/ 0 h 500"/>
                  <a:gd name="T10" fmla="*/ 626870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90"/>
                  <a:gd name="T19" fmla="*/ 0 h 500"/>
                  <a:gd name="T20" fmla="*/ 1190 w 1190"/>
                  <a:gd name="T21" fmla="*/ 500 h 5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4779" name="Freeform 10"/>
              <p:cNvSpPr>
                <a:spLocks noChangeArrowheads="1"/>
              </p:cNvSpPr>
              <p:nvPr/>
            </p:nvSpPr>
            <p:spPr bwMode="auto">
              <a:xfrm>
                <a:off x="441" y="207"/>
                <a:ext cx="213" cy="347"/>
              </a:xfrm>
              <a:custGeom>
                <a:avLst/>
                <a:gdLst>
                  <a:gd name="T0" fmla="*/ 75700388 w 160"/>
                  <a:gd name="T1" fmla="*/ 0 h 335"/>
                  <a:gd name="T2" fmla="*/ 12395918 w 160"/>
                  <a:gd name="T3" fmla="*/ 144136 h 335"/>
                  <a:gd name="T4" fmla="*/ 0 w 160"/>
                  <a:gd name="T5" fmla="*/ 310514 h 335"/>
                  <a:gd name="T6" fmla="*/ 21722800 w 160"/>
                  <a:gd name="T7" fmla="*/ 424425 h 335"/>
                  <a:gd name="T8" fmla="*/ 61037954 w 160"/>
                  <a:gd name="T9" fmla="*/ 452562 h 335"/>
                  <a:gd name="T10" fmla="*/ 49556790 w 160"/>
                  <a:gd name="T11" fmla="*/ 207303 h 335"/>
                  <a:gd name="T12" fmla="*/ 104130672 w 160"/>
                  <a:gd name="T13" fmla="*/ 23603 h 335"/>
                  <a:gd name="T14" fmla="*/ 75700388 w 160"/>
                  <a:gd name="T15" fmla="*/ 0 h 335"/>
                  <a:gd name="T16" fmla="*/ 7570038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0"/>
                  <a:gd name="T28" fmla="*/ 0 h 335"/>
                  <a:gd name="T29" fmla="*/ 160 w 160"/>
                  <a:gd name="T30" fmla="*/ 335 h 3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4780" name="Freeform 11"/>
              <p:cNvSpPr>
                <a:spLocks noChangeArrowheads="1"/>
              </p:cNvSpPr>
              <p:nvPr/>
            </p:nvSpPr>
            <p:spPr bwMode="auto">
              <a:xfrm>
                <a:off x="853" y="449"/>
                <a:ext cx="651" cy="308"/>
              </a:xfrm>
              <a:custGeom>
                <a:avLst/>
                <a:gdLst>
                  <a:gd name="T0" fmla="*/ 8113185 w 489"/>
                  <a:gd name="T1" fmla="*/ 56084 h 296"/>
                  <a:gd name="T2" fmla="*/ 90424399 w 489"/>
                  <a:gd name="T3" fmla="*/ 108245 h 296"/>
                  <a:gd name="T4" fmla="*/ 183481352 w 489"/>
                  <a:gd name="T5" fmla="*/ 223811 h 296"/>
                  <a:gd name="T6" fmla="*/ 249188588 w 489"/>
                  <a:gd name="T7" fmla="*/ 396920 h 296"/>
                  <a:gd name="T8" fmla="*/ 184591951 w 489"/>
                  <a:gd name="T9" fmla="*/ 375323 h 296"/>
                  <a:gd name="T10" fmla="*/ 78490782 w 489"/>
                  <a:gd name="T11" fmla="*/ 238510 h 296"/>
                  <a:gd name="T12" fmla="*/ 28245687 w 489"/>
                  <a:gd name="T13" fmla="*/ 130479 h 296"/>
                  <a:gd name="T14" fmla="*/ 60414351 w 489"/>
                  <a:gd name="T15" fmla="*/ 265886 h 296"/>
                  <a:gd name="T16" fmla="*/ 153981839 w 489"/>
                  <a:gd name="T17" fmla="*/ 440015 h 296"/>
                  <a:gd name="T18" fmla="*/ 263746024 w 489"/>
                  <a:gd name="T19" fmla="*/ 484128 h 296"/>
                  <a:gd name="T20" fmla="*/ 276825542 w 489"/>
                  <a:gd name="T21" fmla="*/ 365400 h 296"/>
                  <a:gd name="T22" fmla="*/ 223117474 w 489"/>
                  <a:gd name="T23" fmla="*/ 196490 h 296"/>
                  <a:gd name="T24" fmla="*/ 96142321 w 489"/>
                  <a:gd name="T25" fmla="*/ 28300 h 296"/>
                  <a:gd name="T26" fmla="*/ 0 w 489"/>
                  <a:gd name="T27" fmla="*/ 0 h 296"/>
                  <a:gd name="T28" fmla="*/ 8113185 w 489"/>
                  <a:gd name="T29" fmla="*/ 56084 h 296"/>
                  <a:gd name="T30" fmla="*/ 8113185 w 489"/>
                  <a:gd name="T31" fmla="*/ 5608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89"/>
                  <a:gd name="T49" fmla="*/ 0 h 296"/>
                  <a:gd name="T50" fmla="*/ 489 w 489"/>
                  <a:gd name="T51" fmla="*/ 296 h 29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74756" name="Group 12"/>
          <p:cNvGrpSpPr>
            <a:grpSpLocks/>
          </p:cNvGrpSpPr>
          <p:nvPr/>
        </p:nvGrpSpPr>
        <p:grpSpPr bwMode="auto">
          <a:xfrm>
            <a:off x="8645525" y="4308475"/>
            <a:ext cx="1012825" cy="1179513"/>
            <a:chOff x="5446" y="2714"/>
            <a:chExt cx="638" cy="743"/>
          </a:xfrm>
        </p:grpSpPr>
        <p:sp>
          <p:nvSpPr>
            <p:cNvPr id="74763" name="Freeform 13"/>
            <p:cNvSpPr>
              <a:spLocks noChangeArrowheads="1"/>
            </p:cNvSpPr>
            <p:nvPr/>
          </p:nvSpPr>
          <p:spPr bwMode="auto">
            <a:xfrm rot="7320000">
              <a:off x="5456" y="2924"/>
              <a:ext cx="628" cy="316"/>
            </a:xfrm>
            <a:custGeom>
              <a:avLst/>
              <a:gdLst>
                <a:gd name="T0" fmla="*/ 2 w 794"/>
                <a:gd name="T1" fmla="*/ 1 h 414"/>
                <a:gd name="T2" fmla="*/ 2 w 794"/>
                <a:gd name="T3" fmla="*/ 1 h 414"/>
                <a:gd name="T4" fmla="*/ 2 w 794"/>
                <a:gd name="T5" fmla="*/ 1 h 414"/>
                <a:gd name="T6" fmla="*/ 2 w 794"/>
                <a:gd name="T7" fmla="*/ 0 h 414"/>
                <a:gd name="T8" fmla="*/ 2 w 794"/>
                <a:gd name="T9" fmla="*/ 1 h 414"/>
                <a:gd name="T10" fmla="*/ 0 w 794"/>
                <a:gd name="T11" fmla="*/ 1 h 414"/>
                <a:gd name="T12" fmla="*/ 2 w 794"/>
                <a:gd name="T13" fmla="*/ 1 h 414"/>
                <a:gd name="T14" fmla="*/ 2 w 794"/>
                <a:gd name="T15" fmla="*/ 1 h 414"/>
                <a:gd name="T16" fmla="*/ 2 w 794"/>
                <a:gd name="T17" fmla="*/ 1 h 414"/>
                <a:gd name="T18" fmla="*/ 2 w 794"/>
                <a:gd name="T19" fmla="*/ 1 h 414"/>
                <a:gd name="T20" fmla="*/ 2 w 794"/>
                <a:gd name="T21" fmla="*/ 1 h 414"/>
                <a:gd name="T22" fmla="*/ 2 w 794"/>
                <a:gd name="T23" fmla="*/ 1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94"/>
                <a:gd name="T37" fmla="*/ 0 h 414"/>
                <a:gd name="T38" fmla="*/ 794 w 794"/>
                <a:gd name="T39" fmla="*/ 414 h 41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764" name="Freeform 14"/>
            <p:cNvSpPr>
              <a:spLocks noChangeArrowheads="1"/>
            </p:cNvSpPr>
            <p:nvPr/>
          </p:nvSpPr>
          <p:spPr bwMode="auto">
            <a:xfrm rot="7320000">
              <a:off x="5439" y="2909"/>
              <a:ext cx="626" cy="315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586"/>
                <a:gd name="T37" fmla="*/ 0 h 821"/>
                <a:gd name="T38" fmla="*/ 1586 w 1586"/>
                <a:gd name="T39" fmla="*/ 821 h 82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765" name="Freeform 15"/>
            <p:cNvSpPr>
              <a:spLocks noChangeArrowheads="1"/>
            </p:cNvSpPr>
            <p:nvPr/>
          </p:nvSpPr>
          <p:spPr bwMode="auto">
            <a:xfrm rot="7320000">
              <a:off x="5545" y="2903"/>
              <a:ext cx="415" cy="288"/>
            </a:xfrm>
            <a:custGeom>
              <a:avLst/>
              <a:gdLst>
                <a:gd name="T0" fmla="*/ 0 w 1049"/>
                <a:gd name="T1" fmla="*/ 0 h 747"/>
                <a:gd name="T2" fmla="*/ 0 w 1049"/>
                <a:gd name="T3" fmla="*/ 0 h 747"/>
                <a:gd name="T4" fmla="*/ 0 w 1049"/>
                <a:gd name="T5" fmla="*/ 0 h 747"/>
                <a:gd name="T6" fmla="*/ 0 w 1049"/>
                <a:gd name="T7" fmla="*/ 0 h 747"/>
                <a:gd name="T8" fmla="*/ 0 w 1049"/>
                <a:gd name="T9" fmla="*/ 0 h 747"/>
                <a:gd name="T10" fmla="*/ 0 w 1049"/>
                <a:gd name="T11" fmla="*/ 0 h 747"/>
                <a:gd name="T12" fmla="*/ 0 w 1049"/>
                <a:gd name="T13" fmla="*/ 0 h 747"/>
                <a:gd name="T14" fmla="*/ 0 w 1049"/>
                <a:gd name="T15" fmla="*/ 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49"/>
                <a:gd name="T25" fmla="*/ 0 h 747"/>
                <a:gd name="T26" fmla="*/ 1049 w 1049"/>
                <a:gd name="T27" fmla="*/ 747 h 74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74766" name="Group 16"/>
            <p:cNvGrpSpPr>
              <a:grpSpLocks/>
            </p:cNvGrpSpPr>
            <p:nvPr/>
          </p:nvGrpSpPr>
          <p:grpSpPr bwMode="auto">
            <a:xfrm>
              <a:off x="5446" y="2714"/>
              <a:ext cx="638" cy="743"/>
              <a:chOff x="5446" y="2714"/>
              <a:chExt cx="638" cy="743"/>
            </a:xfrm>
          </p:grpSpPr>
          <p:sp>
            <p:nvSpPr>
              <p:cNvPr id="74767" name="Freeform 17"/>
              <p:cNvSpPr>
                <a:spLocks noChangeArrowheads="1"/>
              </p:cNvSpPr>
              <p:nvPr/>
            </p:nvSpPr>
            <p:spPr bwMode="auto">
              <a:xfrm rot="7320000">
                <a:off x="5515" y="3188"/>
                <a:ext cx="58" cy="65"/>
              </a:xfrm>
              <a:custGeom>
                <a:avLst/>
                <a:gdLst>
                  <a:gd name="T0" fmla="*/ 0 w 150"/>
                  <a:gd name="T1" fmla="*/ 0 h 173"/>
                  <a:gd name="T2" fmla="*/ 0 w 150"/>
                  <a:gd name="T3" fmla="*/ 0 h 173"/>
                  <a:gd name="T4" fmla="*/ 0 w 150"/>
                  <a:gd name="T5" fmla="*/ 0 h 173"/>
                  <a:gd name="T6" fmla="*/ 0 w 150"/>
                  <a:gd name="T7" fmla="*/ 0 h 173"/>
                  <a:gd name="T8" fmla="*/ 0 w 150"/>
                  <a:gd name="T9" fmla="*/ 0 h 173"/>
                  <a:gd name="T10" fmla="*/ 0 w 150"/>
                  <a:gd name="T11" fmla="*/ 0 h 173"/>
                  <a:gd name="T12" fmla="*/ 0 w 150"/>
                  <a:gd name="T13" fmla="*/ 0 h 173"/>
                  <a:gd name="T14" fmla="*/ 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0"/>
                  <a:gd name="T25" fmla="*/ 0 h 173"/>
                  <a:gd name="T26" fmla="*/ 150 w 150"/>
                  <a:gd name="T27" fmla="*/ 173 h 17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4768" name="Freeform 18"/>
              <p:cNvSpPr>
                <a:spLocks noChangeArrowheads="1"/>
              </p:cNvSpPr>
              <p:nvPr/>
            </p:nvSpPr>
            <p:spPr bwMode="auto">
              <a:xfrm rot="7320000">
                <a:off x="5434" y="2917"/>
                <a:ext cx="666" cy="336"/>
              </a:xfrm>
              <a:custGeom>
                <a:avLst/>
                <a:gdLst>
                  <a:gd name="T0" fmla="*/ 0 w 1684"/>
                  <a:gd name="T1" fmla="*/ 0 h 880"/>
                  <a:gd name="T2" fmla="*/ 0 w 1684"/>
                  <a:gd name="T3" fmla="*/ 0 h 880"/>
                  <a:gd name="T4" fmla="*/ 0 w 1684"/>
                  <a:gd name="T5" fmla="*/ 0 h 880"/>
                  <a:gd name="T6" fmla="*/ 0 w 1684"/>
                  <a:gd name="T7" fmla="*/ 0 h 880"/>
                  <a:gd name="T8" fmla="*/ 0 w 1684"/>
                  <a:gd name="T9" fmla="*/ 0 h 880"/>
                  <a:gd name="T10" fmla="*/ 0 w 1684"/>
                  <a:gd name="T11" fmla="*/ 0 h 880"/>
                  <a:gd name="T12" fmla="*/ 0 w 1684"/>
                  <a:gd name="T13" fmla="*/ 0 h 880"/>
                  <a:gd name="T14" fmla="*/ 0 w 1684"/>
                  <a:gd name="T15" fmla="*/ 0 h 880"/>
                  <a:gd name="T16" fmla="*/ 0 w 1684"/>
                  <a:gd name="T17" fmla="*/ 0 h 880"/>
                  <a:gd name="T18" fmla="*/ 0 w 1684"/>
                  <a:gd name="T19" fmla="*/ 0 h 880"/>
                  <a:gd name="T20" fmla="*/ 0 w 1684"/>
                  <a:gd name="T21" fmla="*/ 0 h 880"/>
                  <a:gd name="T22" fmla="*/ 0 w 1684"/>
                  <a:gd name="T23" fmla="*/ 0 h 880"/>
                  <a:gd name="T24" fmla="*/ 0 w 1684"/>
                  <a:gd name="T25" fmla="*/ 0 h 880"/>
                  <a:gd name="T26" fmla="*/ 0 w 1684"/>
                  <a:gd name="T27" fmla="*/ 0 h 880"/>
                  <a:gd name="T28" fmla="*/ 0 w 1684"/>
                  <a:gd name="T29" fmla="*/ 0 h 880"/>
                  <a:gd name="T30" fmla="*/ 0 w 1684"/>
                  <a:gd name="T31" fmla="*/ 0 h 880"/>
                  <a:gd name="T32" fmla="*/ 0 w 1684"/>
                  <a:gd name="T33" fmla="*/ 0 h 880"/>
                  <a:gd name="T34" fmla="*/ 0 w 1684"/>
                  <a:gd name="T35" fmla="*/ 0 h 880"/>
                  <a:gd name="T36" fmla="*/ 0 w 1684"/>
                  <a:gd name="T37" fmla="*/ 0 h 880"/>
                  <a:gd name="T38" fmla="*/ 0 w 1684"/>
                  <a:gd name="T39" fmla="*/ 0 h 880"/>
                  <a:gd name="T40" fmla="*/ 0 w 1684"/>
                  <a:gd name="T41" fmla="*/ 0 h 880"/>
                  <a:gd name="T42" fmla="*/ 0 w 1684"/>
                  <a:gd name="T43" fmla="*/ 0 h 880"/>
                  <a:gd name="T44" fmla="*/ 0 w 1684"/>
                  <a:gd name="T45" fmla="*/ 0 h 880"/>
                  <a:gd name="T46" fmla="*/ 0 w 1684"/>
                  <a:gd name="T47" fmla="*/ 0 h 880"/>
                  <a:gd name="T48" fmla="*/ 0 w 1684"/>
                  <a:gd name="T49" fmla="*/ 0 h 880"/>
                  <a:gd name="T50" fmla="*/ 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684"/>
                  <a:gd name="T79" fmla="*/ 0 h 880"/>
                  <a:gd name="T80" fmla="*/ 1684 w 1684"/>
                  <a:gd name="T81" fmla="*/ 880 h 88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4769" name="Freeform 19"/>
              <p:cNvSpPr>
                <a:spLocks noChangeArrowheads="1"/>
              </p:cNvSpPr>
              <p:nvPr/>
            </p:nvSpPr>
            <p:spPr bwMode="auto">
              <a:xfrm rot="7320000">
                <a:off x="5615" y="2991"/>
                <a:ext cx="471" cy="187"/>
              </a:xfrm>
              <a:custGeom>
                <a:avLst/>
                <a:gdLst>
                  <a:gd name="T0" fmla="*/ 0 w 1190"/>
                  <a:gd name="T1" fmla="*/ 0 h 500"/>
                  <a:gd name="T2" fmla="*/ 0 w 1190"/>
                  <a:gd name="T3" fmla="*/ 0 h 500"/>
                  <a:gd name="T4" fmla="*/ 0 w 1190"/>
                  <a:gd name="T5" fmla="*/ 0 h 500"/>
                  <a:gd name="T6" fmla="*/ 0 w 1190"/>
                  <a:gd name="T7" fmla="*/ 0 h 500"/>
                  <a:gd name="T8" fmla="*/ 0 w 1190"/>
                  <a:gd name="T9" fmla="*/ 0 h 500"/>
                  <a:gd name="T10" fmla="*/ 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90"/>
                  <a:gd name="T19" fmla="*/ 0 h 500"/>
                  <a:gd name="T20" fmla="*/ 1190 w 1190"/>
                  <a:gd name="T21" fmla="*/ 500 h 5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4770" name="Freeform 20"/>
              <p:cNvSpPr>
                <a:spLocks noChangeArrowheads="1"/>
              </p:cNvSpPr>
              <p:nvPr/>
            </p:nvSpPr>
            <p:spPr bwMode="auto">
              <a:xfrm rot="7320000">
                <a:off x="5925" y="2867"/>
                <a:ext cx="62" cy="127"/>
              </a:xfrm>
              <a:custGeom>
                <a:avLst/>
                <a:gdLst>
                  <a:gd name="T0" fmla="*/ 0 w 160"/>
                  <a:gd name="T1" fmla="*/ 0 h 335"/>
                  <a:gd name="T2" fmla="*/ 0 w 160"/>
                  <a:gd name="T3" fmla="*/ 0 h 335"/>
                  <a:gd name="T4" fmla="*/ 0 w 160"/>
                  <a:gd name="T5" fmla="*/ 0 h 335"/>
                  <a:gd name="T6" fmla="*/ 0 w 160"/>
                  <a:gd name="T7" fmla="*/ 0 h 335"/>
                  <a:gd name="T8" fmla="*/ 0 w 160"/>
                  <a:gd name="T9" fmla="*/ 0 h 335"/>
                  <a:gd name="T10" fmla="*/ 0 w 160"/>
                  <a:gd name="T11" fmla="*/ 0 h 335"/>
                  <a:gd name="T12" fmla="*/ 0 w 160"/>
                  <a:gd name="T13" fmla="*/ 0 h 335"/>
                  <a:gd name="T14" fmla="*/ 0 w 160"/>
                  <a:gd name="T15" fmla="*/ 0 h 335"/>
                  <a:gd name="T16" fmla="*/ 0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0"/>
                  <a:gd name="T28" fmla="*/ 0 h 335"/>
                  <a:gd name="T29" fmla="*/ 160 w 160"/>
                  <a:gd name="T30" fmla="*/ 335 h 3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4771" name="Freeform 21"/>
              <p:cNvSpPr>
                <a:spLocks noChangeArrowheads="1"/>
              </p:cNvSpPr>
              <p:nvPr/>
            </p:nvSpPr>
            <p:spPr bwMode="auto">
              <a:xfrm rot="7320000">
                <a:off x="5684" y="2993"/>
                <a:ext cx="192" cy="111"/>
              </a:xfrm>
              <a:custGeom>
                <a:avLst/>
                <a:gdLst>
                  <a:gd name="T0" fmla="*/ 0 w 489"/>
                  <a:gd name="T1" fmla="*/ 0 h 296"/>
                  <a:gd name="T2" fmla="*/ 0 w 489"/>
                  <a:gd name="T3" fmla="*/ 0 h 296"/>
                  <a:gd name="T4" fmla="*/ 0 w 489"/>
                  <a:gd name="T5" fmla="*/ 0 h 296"/>
                  <a:gd name="T6" fmla="*/ 0 w 489"/>
                  <a:gd name="T7" fmla="*/ 0 h 296"/>
                  <a:gd name="T8" fmla="*/ 0 w 489"/>
                  <a:gd name="T9" fmla="*/ 0 h 296"/>
                  <a:gd name="T10" fmla="*/ 0 w 489"/>
                  <a:gd name="T11" fmla="*/ 0 h 296"/>
                  <a:gd name="T12" fmla="*/ 0 w 489"/>
                  <a:gd name="T13" fmla="*/ 0 h 296"/>
                  <a:gd name="T14" fmla="*/ 0 w 489"/>
                  <a:gd name="T15" fmla="*/ 0 h 296"/>
                  <a:gd name="T16" fmla="*/ 0 w 489"/>
                  <a:gd name="T17" fmla="*/ 0 h 296"/>
                  <a:gd name="T18" fmla="*/ 0 w 489"/>
                  <a:gd name="T19" fmla="*/ 0 h 296"/>
                  <a:gd name="T20" fmla="*/ 0 w 489"/>
                  <a:gd name="T21" fmla="*/ 0 h 296"/>
                  <a:gd name="T22" fmla="*/ 0 w 489"/>
                  <a:gd name="T23" fmla="*/ 0 h 296"/>
                  <a:gd name="T24" fmla="*/ 0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89"/>
                  <a:gd name="T49" fmla="*/ 0 h 296"/>
                  <a:gd name="T50" fmla="*/ 489 w 489"/>
                  <a:gd name="T51" fmla="*/ 296 h 29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sp>
        <p:nvSpPr>
          <p:cNvPr id="74757" name="Freeform 22"/>
          <p:cNvSpPr>
            <a:spLocks noChangeArrowheads="1"/>
          </p:cNvSpPr>
          <p:nvPr/>
        </p:nvSpPr>
        <p:spPr bwMode="auto">
          <a:xfrm>
            <a:off x="1152525" y="5054600"/>
            <a:ext cx="7373938" cy="728663"/>
          </a:xfrm>
          <a:custGeom>
            <a:avLst/>
            <a:gdLst>
              <a:gd name="T0" fmla="*/ 0 w 4288"/>
              <a:gd name="T1" fmla="*/ 0 h 459"/>
              <a:gd name="T2" fmla="*/ 2147483647 w 4288"/>
              <a:gd name="T3" fmla="*/ 2147483647 h 459"/>
              <a:gd name="T4" fmla="*/ 2147483647 w 4288"/>
              <a:gd name="T5" fmla="*/ 2147483647 h 459"/>
              <a:gd name="T6" fmla="*/ 2147483647 w 4288"/>
              <a:gd name="T7" fmla="*/ 2147483647 h 459"/>
              <a:gd name="T8" fmla="*/ 2147483647 w 4288"/>
              <a:gd name="T9" fmla="*/ 2147483647 h 459"/>
              <a:gd name="T10" fmla="*/ 2147483647 w 4288"/>
              <a:gd name="T11" fmla="*/ 2147483647 h 459"/>
              <a:gd name="T12" fmla="*/ 2147483647 w 4288"/>
              <a:gd name="T13" fmla="*/ 2147483647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288"/>
              <a:gd name="T22" fmla="*/ 0 h 459"/>
              <a:gd name="T23" fmla="*/ 4288 w 4288"/>
              <a:gd name="T24" fmla="*/ 459 h 45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320" cap="flat">
            <a:solidFill>
              <a:srgbClr val="703D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758" name="Freeform 23"/>
          <p:cNvSpPr>
            <a:spLocks noChangeArrowheads="1"/>
          </p:cNvSpPr>
          <p:nvPr/>
        </p:nvSpPr>
        <p:spPr bwMode="auto">
          <a:xfrm>
            <a:off x="3910013" y="1638300"/>
            <a:ext cx="839787" cy="323850"/>
          </a:xfrm>
          <a:custGeom>
            <a:avLst/>
            <a:gdLst>
              <a:gd name="T0" fmla="*/ 0 w 560"/>
              <a:gd name="T1" fmla="*/ 2147483647 h 240"/>
              <a:gd name="T2" fmla="*/ 2147483647 w 560"/>
              <a:gd name="T3" fmla="*/ 2147483647 h 240"/>
              <a:gd name="T4" fmla="*/ 2147483647 w 560"/>
              <a:gd name="T5" fmla="*/ 2147483647 h 240"/>
              <a:gd name="T6" fmla="*/ 2147483647 w 56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  <a:gd name="T12" fmla="*/ 0 w 560"/>
              <a:gd name="T13" fmla="*/ 0 h 240"/>
              <a:gd name="T14" fmla="*/ 560 w 560"/>
              <a:gd name="T15" fmla="*/ 240 h 2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480" cap="sq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759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350838" y="-168275"/>
            <a:ext cx="881221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74760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1119188"/>
            <a:ext cx="9039225" cy="5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8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9</a:t>
            </a:r>
            <a:r>
              <a:rPr lang="ja-JP" altLang="en-GB"/>
              <a:t>レベル目のアウトライン</a:t>
            </a:r>
          </a:p>
        </p:txBody>
      </p:sp>
      <p:sp>
        <p:nvSpPr>
          <p:cNvPr id="74761" name="Text Box 26"/>
          <p:cNvSpPr txBox="1">
            <a:spLocks noChangeArrowheads="1"/>
          </p:cNvSpPr>
          <p:nvPr/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38100" y="6576060"/>
            <a:ext cx="5773032" cy="24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pPr>
              <a:buClrTx/>
              <a:buFontTx/>
              <a:buNone/>
            </a:pPr>
            <a:r>
              <a:rPr kumimoji="0" lang="en-US" altLang="ja-JP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CSC.T433</a:t>
            </a:r>
            <a:r>
              <a:rPr kumimoji="0" lang="en-US" altLang="ja-JP" sz="10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Advanced </a:t>
            </a:r>
            <a:r>
              <a:rPr kumimoji="0" lang="en-US" altLang="ja-JP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Computer Architecture, Department of Computer Science, TOKYO TECH</a:t>
            </a:r>
            <a:endParaRPr kumimoji="0" lang="ja-JP" alt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9202266" y="6470650"/>
            <a:ext cx="5741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pPr algn="r">
              <a:buClrTx/>
              <a:buFontTx/>
              <a:buNone/>
            </a:pPr>
            <a:fld id="{266A0C1C-90A6-4AE4-BA0D-FAB206AB0762}" type="slidenum">
              <a:rPr kumimoji="0" lang="en-US" altLang="ja-JP" sz="1600" b="0">
                <a:solidFill>
                  <a:srgbClr val="000000"/>
                </a:solidFill>
              </a:rPr>
              <a:pPr algn="r">
                <a:buClrTx/>
                <a:buFontTx/>
                <a:buNone/>
              </a:pPr>
              <a:t>‹#›</a:t>
            </a:fld>
            <a:endParaRPr kumimoji="0" lang="en-US" altLang="ja-JP" sz="1600" b="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+mj-lt"/>
          <a:ea typeface="+mj-ea"/>
          <a:cs typeface="ＭＳ Ｐゴシック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Comic Sans MS" pitchFamily="64" charset="0"/>
          <a:ea typeface="ＭＳ Ｐゴシック" pitchFamily="48" charset="-128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Comic Sans MS" pitchFamily="64" charset="0"/>
          <a:ea typeface="ＭＳ Ｐゴシック" pitchFamily="48" charset="-128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Comic Sans MS" pitchFamily="64" charset="0"/>
          <a:ea typeface="ＭＳ Ｐゴシック" pitchFamily="48" charset="-128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Comic Sans MS" pitchFamily="64" charset="0"/>
          <a:ea typeface="ＭＳ Ｐゴシック" pitchFamily="48" charset="-128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Comic Sans MS" pitchFamily="64" charset="0"/>
          <a:ea typeface="ＭＳ Ｐゴシック" pitchFamily="48" charset="-128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Comic Sans MS" pitchFamily="64" charset="0"/>
          <a:ea typeface="ＭＳ Ｐゴシック" pitchFamily="48" charset="-128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Comic Sans MS" pitchFamily="64" charset="0"/>
          <a:ea typeface="ＭＳ Ｐゴシック" pitchFamily="48" charset="-128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Comic Sans MS" pitchFamily="64" charset="0"/>
          <a:ea typeface="ＭＳ Ｐゴシック" pitchFamily="48" charset="-128"/>
        </a:defRPr>
      </a:lvl9pPr>
    </p:titleStyle>
    <p:bodyStyle>
      <a:lvl1pPr marL="342900" indent="-3429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400">
          <a:solidFill>
            <a:srgbClr val="000000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2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584200" y="777875"/>
            <a:ext cx="8499475" cy="244475"/>
            <a:chOff x="368" y="490"/>
            <a:chExt cx="5354" cy="154"/>
          </a:xfrm>
        </p:grpSpPr>
        <p:sp>
          <p:nvSpPr>
            <p:cNvPr id="1079" name="Freeform 2"/>
            <p:cNvSpPr>
              <a:spLocks noChangeArrowheads="1"/>
            </p:cNvSpPr>
            <p:nvPr/>
          </p:nvSpPr>
          <p:spPr bwMode="auto">
            <a:xfrm rot="16200000" flipH="1">
              <a:off x="4251" y="-827"/>
              <a:ext cx="130" cy="2815"/>
            </a:xfrm>
            <a:custGeom>
              <a:avLst/>
              <a:gdLst>
                <a:gd name="T0" fmla="*/ 0 w 772"/>
                <a:gd name="T1" fmla="*/ 0 h 3266"/>
                <a:gd name="T2" fmla="*/ 0 w 772"/>
                <a:gd name="T3" fmla="*/ 0 h 3266"/>
                <a:gd name="T4" fmla="*/ 0 w 772"/>
                <a:gd name="T5" fmla="*/ 0 h 3266"/>
                <a:gd name="T6" fmla="*/ 0 w 772"/>
                <a:gd name="T7" fmla="*/ 0 h 3266"/>
                <a:gd name="T8" fmla="*/ 0 w 772"/>
                <a:gd name="T9" fmla="*/ 0 h 3266"/>
                <a:gd name="T10" fmla="*/ 0 w 772"/>
                <a:gd name="T11" fmla="*/ 0 h 3266"/>
                <a:gd name="T12" fmla="*/ 0 w 772"/>
                <a:gd name="T13" fmla="*/ 0 h 3266"/>
                <a:gd name="T14" fmla="*/ 0 w 772"/>
                <a:gd name="T15" fmla="*/ 0 h 3266"/>
                <a:gd name="T16" fmla="*/ 0 w 772"/>
                <a:gd name="T17" fmla="*/ 0 h 3266"/>
                <a:gd name="T18" fmla="*/ 0 w 772"/>
                <a:gd name="T19" fmla="*/ 0 h 3266"/>
                <a:gd name="T20" fmla="*/ 0 w 772"/>
                <a:gd name="T21" fmla="*/ 0 h 3266"/>
                <a:gd name="T22" fmla="*/ 0 w 772"/>
                <a:gd name="T23" fmla="*/ 0 h 3266"/>
                <a:gd name="T24" fmla="*/ 0 w 772"/>
                <a:gd name="T25" fmla="*/ 0 h 3266"/>
                <a:gd name="T26" fmla="*/ 0 w 772"/>
                <a:gd name="T27" fmla="*/ 0 h 3266"/>
                <a:gd name="T28" fmla="*/ 0 w 772"/>
                <a:gd name="T29" fmla="*/ 0 h 3266"/>
                <a:gd name="T30" fmla="*/ 0 w 772"/>
                <a:gd name="T31" fmla="*/ 0 h 3266"/>
                <a:gd name="T32" fmla="*/ 0 w 772"/>
                <a:gd name="T33" fmla="*/ 0 h 3266"/>
                <a:gd name="T34" fmla="*/ 0 w 772"/>
                <a:gd name="T35" fmla="*/ 0 h 3266"/>
                <a:gd name="T36" fmla="*/ 0 w 772"/>
                <a:gd name="T37" fmla="*/ 0 h 3266"/>
                <a:gd name="T38" fmla="*/ 0 w 772"/>
                <a:gd name="T39" fmla="*/ 0 h 3266"/>
                <a:gd name="T40" fmla="*/ 0 w 772"/>
                <a:gd name="T41" fmla="*/ 0 h 3266"/>
                <a:gd name="T42" fmla="*/ 0 w 772"/>
                <a:gd name="T43" fmla="*/ 0 h 3266"/>
                <a:gd name="T44" fmla="*/ 0 w 772"/>
                <a:gd name="T45" fmla="*/ 0 h 3266"/>
                <a:gd name="T46" fmla="*/ 0 w 772"/>
                <a:gd name="T47" fmla="*/ 0 h 3266"/>
                <a:gd name="T48" fmla="*/ 0 w 772"/>
                <a:gd name="T49" fmla="*/ 0 h 3266"/>
                <a:gd name="T50" fmla="*/ 0 w 772"/>
                <a:gd name="T51" fmla="*/ 0 h 3266"/>
                <a:gd name="T52" fmla="*/ 0 w 772"/>
                <a:gd name="T53" fmla="*/ 0 h 3266"/>
                <a:gd name="T54" fmla="*/ 0 w 772"/>
                <a:gd name="T55" fmla="*/ 0 h 3266"/>
                <a:gd name="T56" fmla="*/ 0 w 772"/>
                <a:gd name="T57" fmla="*/ 0 h 3266"/>
                <a:gd name="T58" fmla="*/ 0 w 772"/>
                <a:gd name="T59" fmla="*/ 0 h 3266"/>
                <a:gd name="T60" fmla="*/ 0 w 772"/>
                <a:gd name="T61" fmla="*/ 0 h 3266"/>
                <a:gd name="T62" fmla="*/ 0 w 772"/>
                <a:gd name="T63" fmla="*/ 0 h 3266"/>
                <a:gd name="T64" fmla="*/ 0 w 772"/>
                <a:gd name="T65" fmla="*/ 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72"/>
                <a:gd name="T100" fmla="*/ 0 h 3266"/>
                <a:gd name="T101" fmla="*/ 772 w 772"/>
                <a:gd name="T102" fmla="*/ 3266 h 326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80" name="Freeform 3"/>
            <p:cNvSpPr>
              <a:spLocks noChangeArrowheads="1"/>
            </p:cNvSpPr>
            <p:nvPr/>
          </p:nvSpPr>
          <p:spPr bwMode="auto">
            <a:xfrm rot="16200000" flipH="1">
              <a:off x="1915" y="-1054"/>
              <a:ext cx="130" cy="3221"/>
            </a:xfrm>
            <a:custGeom>
              <a:avLst/>
              <a:gdLst>
                <a:gd name="T0" fmla="*/ 0 w 772"/>
                <a:gd name="T1" fmla="*/ 1 h 3266"/>
                <a:gd name="T2" fmla="*/ 0 w 772"/>
                <a:gd name="T3" fmla="*/ 1 h 3266"/>
                <a:gd name="T4" fmla="*/ 0 w 772"/>
                <a:gd name="T5" fmla="*/ 1 h 3266"/>
                <a:gd name="T6" fmla="*/ 0 w 772"/>
                <a:gd name="T7" fmla="*/ 1 h 3266"/>
                <a:gd name="T8" fmla="*/ 0 w 772"/>
                <a:gd name="T9" fmla="*/ 1 h 3266"/>
                <a:gd name="T10" fmla="*/ 0 w 772"/>
                <a:gd name="T11" fmla="*/ 1 h 3266"/>
                <a:gd name="T12" fmla="*/ 0 w 772"/>
                <a:gd name="T13" fmla="*/ 1 h 3266"/>
                <a:gd name="T14" fmla="*/ 0 w 772"/>
                <a:gd name="T15" fmla="*/ 1 h 3266"/>
                <a:gd name="T16" fmla="*/ 0 w 772"/>
                <a:gd name="T17" fmla="*/ 1 h 3266"/>
                <a:gd name="T18" fmla="*/ 0 w 772"/>
                <a:gd name="T19" fmla="*/ 1 h 3266"/>
                <a:gd name="T20" fmla="*/ 0 w 772"/>
                <a:gd name="T21" fmla="*/ 1 h 3266"/>
                <a:gd name="T22" fmla="*/ 0 w 772"/>
                <a:gd name="T23" fmla="*/ 1 h 3266"/>
                <a:gd name="T24" fmla="*/ 0 w 772"/>
                <a:gd name="T25" fmla="*/ 1 h 3266"/>
                <a:gd name="T26" fmla="*/ 0 w 772"/>
                <a:gd name="T27" fmla="*/ 1 h 3266"/>
                <a:gd name="T28" fmla="*/ 0 w 772"/>
                <a:gd name="T29" fmla="*/ 1 h 3266"/>
                <a:gd name="T30" fmla="*/ 0 w 772"/>
                <a:gd name="T31" fmla="*/ 0 h 3266"/>
                <a:gd name="T32" fmla="*/ 0 w 772"/>
                <a:gd name="T33" fmla="*/ 1 h 3266"/>
                <a:gd name="T34" fmla="*/ 0 w 772"/>
                <a:gd name="T35" fmla="*/ 1 h 3266"/>
                <a:gd name="T36" fmla="*/ 0 w 772"/>
                <a:gd name="T37" fmla="*/ 1 h 3266"/>
                <a:gd name="T38" fmla="*/ 0 w 772"/>
                <a:gd name="T39" fmla="*/ 1 h 3266"/>
                <a:gd name="T40" fmla="*/ 0 w 772"/>
                <a:gd name="T41" fmla="*/ 1 h 3266"/>
                <a:gd name="T42" fmla="*/ 0 w 772"/>
                <a:gd name="T43" fmla="*/ 1 h 3266"/>
                <a:gd name="T44" fmla="*/ 0 w 772"/>
                <a:gd name="T45" fmla="*/ 1 h 3266"/>
                <a:gd name="T46" fmla="*/ 0 w 772"/>
                <a:gd name="T47" fmla="*/ 1 h 3266"/>
                <a:gd name="T48" fmla="*/ 0 w 772"/>
                <a:gd name="T49" fmla="*/ 1 h 3266"/>
                <a:gd name="T50" fmla="*/ 0 w 772"/>
                <a:gd name="T51" fmla="*/ 1 h 3266"/>
                <a:gd name="T52" fmla="*/ 0 w 772"/>
                <a:gd name="T53" fmla="*/ 1 h 3266"/>
                <a:gd name="T54" fmla="*/ 0 w 772"/>
                <a:gd name="T55" fmla="*/ 1 h 3266"/>
                <a:gd name="T56" fmla="*/ 0 w 772"/>
                <a:gd name="T57" fmla="*/ 1 h 3266"/>
                <a:gd name="T58" fmla="*/ 0 w 772"/>
                <a:gd name="T59" fmla="*/ 1 h 3266"/>
                <a:gd name="T60" fmla="*/ 0 w 772"/>
                <a:gd name="T61" fmla="*/ 1 h 3266"/>
                <a:gd name="T62" fmla="*/ 0 w 772"/>
                <a:gd name="T63" fmla="*/ 1 h 3266"/>
                <a:gd name="T64" fmla="*/ 0 w 772"/>
                <a:gd name="T65" fmla="*/ 1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72"/>
                <a:gd name="T100" fmla="*/ 0 h 3266"/>
                <a:gd name="T101" fmla="*/ 772 w 772"/>
                <a:gd name="T102" fmla="*/ 3266 h 326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0838" y="33047"/>
            <a:ext cx="8812212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1119188"/>
            <a:ext cx="9039225" cy="5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dirty="0"/>
              <a:t>アウトラインテキストの書式を編集するにはクリックします。</a:t>
            </a:r>
          </a:p>
          <a:p>
            <a:pPr lvl="1"/>
            <a:r>
              <a:rPr lang="en-GB" altLang="ja-JP" dirty="0"/>
              <a:t>2</a:t>
            </a:r>
            <a:r>
              <a:rPr lang="ja-JP" altLang="en-GB" dirty="0"/>
              <a:t>レベル目のアウトライン</a:t>
            </a:r>
          </a:p>
          <a:p>
            <a:pPr lvl="2"/>
            <a:r>
              <a:rPr lang="en-GB" altLang="ja-JP" dirty="0"/>
              <a:t>3</a:t>
            </a:r>
            <a:r>
              <a:rPr lang="ja-JP" altLang="en-GB" dirty="0"/>
              <a:t>レベル目のアウトライン</a:t>
            </a:r>
          </a:p>
          <a:p>
            <a:pPr lvl="3"/>
            <a:r>
              <a:rPr lang="en-GB" altLang="ja-JP" dirty="0"/>
              <a:t>4</a:t>
            </a:r>
            <a:r>
              <a:rPr lang="ja-JP" altLang="en-GB" dirty="0"/>
              <a:t>レベル目のアウトライン</a:t>
            </a:r>
          </a:p>
          <a:p>
            <a:pPr lvl="4"/>
            <a:r>
              <a:rPr lang="en-GB" altLang="ja-JP" dirty="0"/>
              <a:t>5</a:t>
            </a:r>
            <a:r>
              <a:rPr lang="ja-JP" altLang="en-GB" dirty="0"/>
              <a:t>レベル目のアウトライン</a:t>
            </a:r>
          </a:p>
          <a:p>
            <a:pPr lvl="4"/>
            <a:r>
              <a:rPr lang="en-GB" altLang="ja-JP" dirty="0"/>
              <a:t>6</a:t>
            </a:r>
            <a:r>
              <a:rPr lang="ja-JP" altLang="en-GB" dirty="0"/>
              <a:t>レベル目のアウトライン</a:t>
            </a:r>
          </a:p>
          <a:p>
            <a:pPr lvl="4"/>
            <a:r>
              <a:rPr lang="en-GB" altLang="ja-JP" dirty="0"/>
              <a:t>7</a:t>
            </a:r>
            <a:r>
              <a:rPr lang="ja-JP" altLang="en-GB" dirty="0"/>
              <a:t>レベル目のアウトライン</a:t>
            </a:r>
          </a:p>
          <a:p>
            <a:pPr lvl="4"/>
            <a:r>
              <a:rPr lang="en-GB" altLang="ja-JP" dirty="0"/>
              <a:t>8</a:t>
            </a:r>
            <a:r>
              <a:rPr lang="ja-JP" altLang="en-GB" dirty="0"/>
              <a:t>レベル目のアウトライン</a:t>
            </a:r>
          </a:p>
          <a:p>
            <a:pPr lvl="4"/>
            <a:r>
              <a:rPr lang="en-GB" altLang="ja-JP" dirty="0"/>
              <a:t>9</a:t>
            </a:r>
            <a:r>
              <a:rPr lang="ja-JP" altLang="en-GB" dirty="0"/>
              <a:t>レベル目のアウトライン</a:t>
            </a:r>
          </a:p>
        </p:txBody>
      </p:sp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1485900" y="6248400"/>
            <a:ext cx="206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>
              <a:solidFill>
                <a:srgbClr val="FFFFFF"/>
              </a:solidFill>
            </a:endParaRPr>
          </a:p>
        </p:txBody>
      </p:sp>
      <p:sp>
        <p:nvSpPr>
          <p:cNvPr id="1030" name="Text Box 7"/>
          <p:cNvSpPr txBox="1">
            <a:spLocks noChangeArrowheads="1"/>
          </p:cNvSpPr>
          <p:nvPr/>
        </p:nvSpPr>
        <p:spPr bwMode="auto">
          <a:xfrm>
            <a:off x="3852863" y="6248400"/>
            <a:ext cx="313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>
              <a:solidFill>
                <a:srgbClr val="FFFFFF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7313" y="6280041"/>
            <a:ext cx="741362" cy="484187"/>
            <a:chOff x="55" y="3865"/>
            <a:chExt cx="467" cy="305"/>
          </a:xfrm>
        </p:grpSpPr>
        <p:sp>
          <p:nvSpPr>
            <p:cNvPr id="1053" name="Freeform 10"/>
            <p:cNvSpPr>
              <a:spLocks noChangeArrowheads="1"/>
            </p:cNvSpPr>
            <p:nvPr/>
          </p:nvSpPr>
          <p:spPr bwMode="auto">
            <a:xfrm>
              <a:off x="63" y="3871"/>
              <a:ext cx="452" cy="252"/>
            </a:xfrm>
            <a:custGeom>
              <a:avLst/>
              <a:gdLst>
                <a:gd name="T0" fmla="*/ 0 w 2177"/>
                <a:gd name="T1" fmla="*/ 0 h 1298"/>
                <a:gd name="T2" fmla="*/ 0 w 2177"/>
                <a:gd name="T3" fmla="*/ 0 h 1298"/>
                <a:gd name="T4" fmla="*/ 0 w 2177"/>
                <a:gd name="T5" fmla="*/ 0 h 1298"/>
                <a:gd name="T6" fmla="*/ 0 w 2177"/>
                <a:gd name="T7" fmla="*/ 0 h 1298"/>
                <a:gd name="T8" fmla="*/ 0 w 2177"/>
                <a:gd name="T9" fmla="*/ 0 h 1298"/>
                <a:gd name="T10" fmla="*/ 0 w 2177"/>
                <a:gd name="T11" fmla="*/ 0 h 1298"/>
                <a:gd name="T12" fmla="*/ 0 w 2177"/>
                <a:gd name="T13" fmla="*/ 0 h 1298"/>
                <a:gd name="T14" fmla="*/ 0 w 2177"/>
                <a:gd name="T15" fmla="*/ 0 h 1298"/>
                <a:gd name="T16" fmla="*/ 0 w 2177"/>
                <a:gd name="T17" fmla="*/ 0 h 1298"/>
                <a:gd name="T18" fmla="*/ 0 w 2177"/>
                <a:gd name="T19" fmla="*/ 0 h 1298"/>
                <a:gd name="T20" fmla="*/ 0 w 2177"/>
                <a:gd name="T21" fmla="*/ 0 h 1298"/>
                <a:gd name="T22" fmla="*/ 0 w 2177"/>
                <a:gd name="T23" fmla="*/ 0 h 1298"/>
                <a:gd name="T24" fmla="*/ 0 w 2177"/>
                <a:gd name="T25" fmla="*/ 0 h 1298"/>
                <a:gd name="T26" fmla="*/ 0 w 2177"/>
                <a:gd name="T27" fmla="*/ 0 h 1298"/>
                <a:gd name="T28" fmla="*/ 0 w 2177"/>
                <a:gd name="T29" fmla="*/ 0 h 1298"/>
                <a:gd name="T30" fmla="*/ 0 w 2177"/>
                <a:gd name="T31" fmla="*/ 0 h 1298"/>
                <a:gd name="T32" fmla="*/ 0 w 2177"/>
                <a:gd name="T33" fmla="*/ 0 h 1298"/>
                <a:gd name="T34" fmla="*/ 0 w 2177"/>
                <a:gd name="T35" fmla="*/ 0 h 1298"/>
                <a:gd name="T36" fmla="*/ 0 w 2177"/>
                <a:gd name="T37" fmla="*/ 0 h 1298"/>
                <a:gd name="T38" fmla="*/ 0 w 2177"/>
                <a:gd name="T39" fmla="*/ 0 h 1298"/>
                <a:gd name="T40" fmla="*/ 0 w 2177"/>
                <a:gd name="T41" fmla="*/ 0 h 1298"/>
                <a:gd name="T42" fmla="*/ 0 w 2177"/>
                <a:gd name="T43" fmla="*/ 0 h 1298"/>
                <a:gd name="T44" fmla="*/ 0 w 2177"/>
                <a:gd name="T45" fmla="*/ 0 h 1298"/>
                <a:gd name="T46" fmla="*/ 0 w 2177"/>
                <a:gd name="T47" fmla="*/ 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177"/>
                <a:gd name="T73" fmla="*/ 0 h 1298"/>
                <a:gd name="T74" fmla="*/ 2177 w 2177"/>
                <a:gd name="T75" fmla="*/ 1298 h 129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54" name="Freeform 11"/>
            <p:cNvSpPr>
              <a:spLocks noChangeArrowheads="1"/>
            </p:cNvSpPr>
            <p:nvPr/>
          </p:nvSpPr>
          <p:spPr bwMode="auto">
            <a:xfrm>
              <a:off x="478" y="3901"/>
              <a:ext cx="29" cy="49"/>
            </a:xfrm>
            <a:custGeom>
              <a:avLst/>
              <a:gdLst>
                <a:gd name="T0" fmla="*/ 0 w 143"/>
                <a:gd name="T1" fmla="*/ 0 h 258"/>
                <a:gd name="T2" fmla="*/ 0 w 143"/>
                <a:gd name="T3" fmla="*/ 0 h 258"/>
                <a:gd name="T4" fmla="*/ 0 w 143"/>
                <a:gd name="T5" fmla="*/ 0 h 258"/>
                <a:gd name="T6" fmla="*/ 0 w 143"/>
                <a:gd name="T7" fmla="*/ 0 h 258"/>
                <a:gd name="T8" fmla="*/ 0 w 143"/>
                <a:gd name="T9" fmla="*/ 0 h 258"/>
                <a:gd name="T10" fmla="*/ 0 w 143"/>
                <a:gd name="T11" fmla="*/ 0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3"/>
                <a:gd name="T19" fmla="*/ 0 h 258"/>
                <a:gd name="T20" fmla="*/ 143 w 143"/>
                <a:gd name="T21" fmla="*/ 258 h 2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E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55" name="Freeform 12"/>
            <p:cNvSpPr>
              <a:spLocks noChangeArrowheads="1"/>
            </p:cNvSpPr>
            <p:nvPr/>
          </p:nvSpPr>
          <p:spPr bwMode="auto">
            <a:xfrm>
              <a:off x="61" y="3976"/>
              <a:ext cx="329" cy="159"/>
            </a:xfrm>
            <a:custGeom>
              <a:avLst/>
              <a:gdLst>
                <a:gd name="T0" fmla="*/ 0 w 1586"/>
                <a:gd name="T1" fmla="*/ 0 h 821"/>
                <a:gd name="T2" fmla="*/ 0 w 1586"/>
                <a:gd name="T3" fmla="*/ 0 h 821"/>
                <a:gd name="T4" fmla="*/ 0 w 1586"/>
                <a:gd name="T5" fmla="*/ 0 h 821"/>
                <a:gd name="T6" fmla="*/ 0 w 1586"/>
                <a:gd name="T7" fmla="*/ 0 h 821"/>
                <a:gd name="T8" fmla="*/ 0 w 1586"/>
                <a:gd name="T9" fmla="*/ 0 h 821"/>
                <a:gd name="T10" fmla="*/ 0 w 1586"/>
                <a:gd name="T11" fmla="*/ 0 h 821"/>
                <a:gd name="T12" fmla="*/ 0 w 1586"/>
                <a:gd name="T13" fmla="*/ 0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586"/>
                <a:gd name="T37" fmla="*/ 0 h 821"/>
                <a:gd name="T38" fmla="*/ 1586 w 1586"/>
                <a:gd name="T39" fmla="*/ 821 h 82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56" name="Freeform 13"/>
            <p:cNvSpPr>
              <a:spLocks noChangeArrowheads="1"/>
            </p:cNvSpPr>
            <p:nvPr/>
          </p:nvSpPr>
          <p:spPr bwMode="auto">
            <a:xfrm>
              <a:off x="107" y="3989"/>
              <a:ext cx="217" cy="145"/>
            </a:xfrm>
            <a:custGeom>
              <a:avLst/>
              <a:gdLst>
                <a:gd name="T0" fmla="*/ 0 w 1049"/>
                <a:gd name="T1" fmla="*/ 0 h 747"/>
                <a:gd name="T2" fmla="*/ 0 w 1049"/>
                <a:gd name="T3" fmla="*/ 0 h 747"/>
                <a:gd name="T4" fmla="*/ 0 w 1049"/>
                <a:gd name="T5" fmla="*/ 0 h 747"/>
                <a:gd name="T6" fmla="*/ 0 w 1049"/>
                <a:gd name="T7" fmla="*/ 0 h 747"/>
                <a:gd name="T8" fmla="*/ 0 w 1049"/>
                <a:gd name="T9" fmla="*/ 0 h 747"/>
                <a:gd name="T10" fmla="*/ 0 w 1049"/>
                <a:gd name="T11" fmla="*/ 0 h 747"/>
                <a:gd name="T12" fmla="*/ 0 w 1049"/>
                <a:gd name="T13" fmla="*/ 0 h 747"/>
                <a:gd name="T14" fmla="*/ 0 w 1049"/>
                <a:gd name="T15" fmla="*/ 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49"/>
                <a:gd name="T25" fmla="*/ 0 h 747"/>
                <a:gd name="T26" fmla="*/ 1049 w 1049"/>
                <a:gd name="T27" fmla="*/ 747 h 74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57" name="Freeform 14"/>
            <p:cNvSpPr>
              <a:spLocks noChangeArrowheads="1"/>
            </p:cNvSpPr>
            <p:nvPr/>
          </p:nvSpPr>
          <p:spPr bwMode="auto">
            <a:xfrm>
              <a:off x="255" y="3881"/>
              <a:ext cx="55" cy="47"/>
            </a:xfrm>
            <a:custGeom>
              <a:avLst/>
              <a:gdLst>
                <a:gd name="T0" fmla="*/ 0 w 272"/>
                <a:gd name="T1" fmla="*/ 0 h 241"/>
                <a:gd name="T2" fmla="*/ 0 w 272"/>
                <a:gd name="T3" fmla="*/ 0 h 241"/>
                <a:gd name="T4" fmla="*/ 0 w 272"/>
                <a:gd name="T5" fmla="*/ 0 h 241"/>
                <a:gd name="T6" fmla="*/ 0 w 272"/>
                <a:gd name="T7" fmla="*/ 0 h 241"/>
                <a:gd name="T8" fmla="*/ 0 w 272"/>
                <a:gd name="T9" fmla="*/ 0 h 241"/>
                <a:gd name="T10" fmla="*/ 0 w 272"/>
                <a:gd name="T11" fmla="*/ 0 h 241"/>
                <a:gd name="T12" fmla="*/ 0 w 272"/>
                <a:gd name="T13" fmla="*/ 0 h 241"/>
                <a:gd name="T14" fmla="*/ 0 w 272"/>
                <a:gd name="T15" fmla="*/ 0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72"/>
                <a:gd name="T25" fmla="*/ 0 h 241"/>
                <a:gd name="T26" fmla="*/ 272 w 272"/>
                <a:gd name="T27" fmla="*/ 241 h 24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B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58" name="Freeform 15"/>
            <p:cNvSpPr>
              <a:spLocks noChangeArrowheads="1"/>
            </p:cNvSpPr>
            <p:nvPr/>
          </p:nvSpPr>
          <p:spPr bwMode="auto">
            <a:xfrm>
              <a:off x="320" y="4127"/>
              <a:ext cx="30" cy="43"/>
            </a:xfrm>
            <a:custGeom>
              <a:avLst/>
              <a:gdLst>
                <a:gd name="T0" fmla="*/ 0 w 152"/>
                <a:gd name="T1" fmla="*/ 0 h 224"/>
                <a:gd name="T2" fmla="*/ 0 w 152"/>
                <a:gd name="T3" fmla="*/ 0 h 224"/>
                <a:gd name="T4" fmla="*/ 0 w 152"/>
                <a:gd name="T5" fmla="*/ 0 h 224"/>
                <a:gd name="T6" fmla="*/ 0 w 152"/>
                <a:gd name="T7" fmla="*/ 0 h 224"/>
                <a:gd name="T8" fmla="*/ 0 w 152"/>
                <a:gd name="T9" fmla="*/ 0 h 224"/>
                <a:gd name="T10" fmla="*/ 0 w 152"/>
                <a:gd name="T11" fmla="*/ 0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2"/>
                <a:gd name="T19" fmla="*/ 0 h 224"/>
                <a:gd name="T20" fmla="*/ 152 w 152"/>
                <a:gd name="T21" fmla="*/ 224 h 2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rgbClr val="00B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59" name="Freeform 16"/>
            <p:cNvSpPr>
              <a:spLocks noChangeArrowheads="1"/>
            </p:cNvSpPr>
            <p:nvPr/>
          </p:nvSpPr>
          <p:spPr bwMode="auto">
            <a:xfrm>
              <a:off x="263" y="3911"/>
              <a:ext cx="79" cy="148"/>
            </a:xfrm>
            <a:custGeom>
              <a:avLst/>
              <a:gdLst>
                <a:gd name="T0" fmla="*/ 0 w 386"/>
                <a:gd name="T1" fmla="*/ 0 h 764"/>
                <a:gd name="T2" fmla="*/ 0 w 386"/>
                <a:gd name="T3" fmla="*/ 0 h 764"/>
                <a:gd name="T4" fmla="*/ 0 w 386"/>
                <a:gd name="T5" fmla="*/ 0 h 764"/>
                <a:gd name="T6" fmla="*/ 0 w 386"/>
                <a:gd name="T7" fmla="*/ 0 h 764"/>
                <a:gd name="T8" fmla="*/ 0 w 386"/>
                <a:gd name="T9" fmla="*/ 0 h 764"/>
                <a:gd name="T10" fmla="*/ 0 w 386"/>
                <a:gd name="T11" fmla="*/ 0 h 764"/>
                <a:gd name="T12" fmla="*/ 0 w 386"/>
                <a:gd name="T13" fmla="*/ 0 h 764"/>
                <a:gd name="T14" fmla="*/ 0 w 386"/>
                <a:gd name="T15" fmla="*/ 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6"/>
                <a:gd name="T25" fmla="*/ 0 h 764"/>
                <a:gd name="T26" fmla="*/ 386 w 386"/>
                <a:gd name="T27" fmla="*/ 764 h 76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60" name="Freeform 17"/>
            <p:cNvSpPr>
              <a:spLocks noChangeArrowheads="1"/>
            </p:cNvSpPr>
            <p:nvPr/>
          </p:nvSpPr>
          <p:spPr bwMode="auto">
            <a:xfrm>
              <a:off x="331" y="3904"/>
              <a:ext cx="151" cy="67"/>
            </a:xfrm>
            <a:custGeom>
              <a:avLst/>
              <a:gdLst>
                <a:gd name="T0" fmla="*/ 0 w 728"/>
                <a:gd name="T1" fmla="*/ 0 h 348"/>
                <a:gd name="T2" fmla="*/ 0 w 728"/>
                <a:gd name="T3" fmla="*/ 0 h 348"/>
                <a:gd name="T4" fmla="*/ 0 w 728"/>
                <a:gd name="T5" fmla="*/ 0 h 348"/>
                <a:gd name="T6" fmla="*/ 0 w 728"/>
                <a:gd name="T7" fmla="*/ 0 h 348"/>
                <a:gd name="T8" fmla="*/ 0 w 728"/>
                <a:gd name="T9" fmla="*/ 0 h 348"/>
                <a:gd name="T10" fmla="*/ 0 w 728"/>
                <a:gd name="T11" fmla="*/ 0 h 348"/>
                <a:gd name="T12" fmla="*/ 0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28"/>
                <a:gd name="T22" fmla="*/ 0 h 348"/>
                <a:gd name="T23" fmla="*/ 728 w 728"/>
                <a:gd name="T24" fmla="*/ 348 h 3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61" name="Freeform 18"/>
            <p:cNvSpPr>
              <a:spLocks noChangeArrowheads="1"/>
            </p:cNvSpPr>
            <p:nvPr/>
          </p:nvSpPr>
          <p:spPr bwMode="auto">
            <a:xfrm>
              <a:off x="197" y="3944"/>
              <a:ext cx="64" cy="25"/>
            </a:xfrm>
            <a:custGeom>
              <a:avLst/>
              <a:gdLst>
                <a:gd name="T0" fmla="*/ 0 w 312"/>
                <a:gd name="T1" fmla="*/ 0 h 135"/>
                <a:gd name="T2" fmla="*/ 0 w 312"/>
                <a:gd name="T3" fmla="*/ 0 h 135"/>
                <a:gd name="T4" fmla="*/ 0 w 312"/>
                <a:gd name="T5" fmla="*/ 0 h 135"/>
                <a:gd name="T6" fmla="*/ 0 w 312"/>
                <a:gd name="T7" fmla="*/ 0 h 135"/>
                <a:gd name="T8" fmla="*/ 0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2"/>
                <a:gd name="T16" fmla="*/ 0 h 135"/>
                <a:gd name="T17" fmla="*/ 312 w 312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rgbClr val="FFE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grpSp>
          <p:nvGrpSpPr>
            <p:cNvPr id="1062" name="Group 19"/>
            <p:cNvGrpSpPr>
              <a:grpSpLocks/>
            </p:cNvGrpSpPr>
            <p:nvPr/>
          </p:nvGrpSpPr>
          <p:grpSpPr bwMode="auto">
            <a:xfrm>
              <a:off x="55" y="3865"/>
              <a:ext cx="467" cy="303"/>
              <a:chOff x="55" y="3865"/>
              <a:chExt cx="467" cy="303"/>
            </a:xfrm>
          </p:grpSpPr>
          <p:grpSp>
            <p:nvGrpSpPr>
              <p:cNvPr id="1063" name="Group 20"/>
              <p:cNvGrpSpPr>
                <a:grpSpLocks/>
              </p:cNvGrpSpPr>
              <p:nvPr/>
            </p:nvGrpSpPr>
            <p:grpSpPr bwMode="auto">
              <a:xfrm>
                <a:off x="261" y="3893"/>
                <a:ext cx="227" cy="275"/>
                <a:chOff x="261" y="3893"/>
                <a:chExt cx="227" cy="275"/>
              </a:xfrm>
            </p:grpSpPr>
            <p:sp>
              <p:nvSpPr>
                <p:cNvPr id="1076" name="Freeform 21"/>
                <p:cNvSpPr>
                  <a:spLocks noChangeArrowheads="1"/>
                </p:cNvSpPr>
                <p:nvPr/>
              </p:nvSpPr>
              <p:spPr bwMode="auto">
                <a:xfrm>
                  <a:off x="261" y="3903"/>
                  <a:ext cx="64" cy="33"/>
                </a:xfrm>
                <a:custGeom>
                  <a:avLst/>
                  <a:gdLst>
                    <a:gd name="T0" fmla="*/ 0 w 313"/>
                    <a:gd name="T1" fmla="*/ 0 h 175"/>
                    <a:gd name="T2" fmla="*/ 0 w 313"/>
                    <a:gd name="T3" fmla="*/ 0 h 175"/>
                    <a:gd name="T4" fmla="*/ 0 w 313"/>
                    <a:gd name="T5" fmla="*/ 0 h 175"/>
                    <a:gd name="T6" fmla="*/ 0 w 313"/>
                    <a:gd name="T7" fmla="*/ 0 h 175"/>
                    <a:gd name="T8" fmla="*/ 0 w 313"/>
                    <a:gd name="T9" fmla="*/ 0 h 175"/>
                    <a:gd name="T10" fmla="*/ 0 w 313"/>
                    <a:gd name="T11" fmla="*/ 0 h 175"/>
                    <a:gd name="T12" fmla="*/ 0 w 313"/>
                    <a:gd name="T13" fmla="*/ 0 h 175"/>
                    <a:gd name="T14" fmla="*/ 0 w 313"/>
                    <a:gd name="T15" fmla="*/ 0 h 175"/>
                    <a:gd name="T16" fmla="*/ 0 w 313"/>
                    <a:gd name="T17" fmla="*/ 0 h 175"/>
                    <a:gd name="T18" fmla="*/ 0 w 313"/>
                    <a:gd name="T19" fmla="*/ 0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13"/>
                    <a:gd name="T31" fmla="*/ 0 h 175"/>
                    <a:gd name="T32" fmla="*/ 313 w 313"/>
                    <a:gd name="T33" fmla="*/ 175 h 17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77" name="Freeform 22"/>
                <p:cNvSpPr>
                  <a:spLocks noChangeArrowheads="1"/>
                </p:cNvSpPr>
                <p:nvPr/>
              </p:nvSpPr>
              <p:spPr bwMode="auto">
                <a:xfrm>
                  <a:off x="318" y="4117"/>
                  <a:ext cx="47" cy="51"/>
                </a:xfrm>
                <a:custGeom>
                  <a:avLst/>
                  <a:gdLst>
                    <a:gd name="T0" fmla="*/ 0 w 230"/>
                    <a:gd name="T1" fmla="*/ 0 h 266"/>
                    <a:gd name="T2" fmla="*/ 0 w 230"/>
                    <a:gd name="T3" fmla="*/ 0 h 266"/>
                    <a:gd name="T4" fmla="*/ 0 w 230"/>
                    <a:gd name="T5" fmla="*/ 0 h 266"/>
                    <a:gd name="T6" fmla="*/ 0 w 230"/>
                    <a:gd name="T7" fmla="*/ 0 h 266"/>
                    <a:gd name="T8" fmla="*/ 0 w 230"/>
                    <a:gd name="T9" fmla="*/ 0 h 266"/>
                    <a:gd name="T10" fmla="*/ 0 w 230"/>
                    <a:gd name="T11" fmla="*/ 0 h 266"/>
                    <a:gd name="T12" fmla="*/ 0 w 230"/>
                    <a:gd name="T13" fmla="*/ 0 h 266"/>
                    <a:gd name="T14" fmla="*/ 0 w 230"/>
                    <a:gd name="T15" fmla="*/ 0 h 266"/>
                    <a:gd name="T16" fmla="*/ 0 w 230"/>
                    <a:gd name="T17" fmla="*/ 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30"/>
                    <a:gd name="T28" fmla="*/ 0 h 266"/>
                    <a:gd name="T29" fmla="*/ 230 w 230"/>
                    <a:gd name="T30" fmla="*/ 266 h 26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78" name="Freeform 23"/>
                <p:cNvSpPr>
                  <a:spLocks noChangeArrowheads="1"/>
                </p:cNvSpPr>
                <p:nvPr/>
              </p:nvSpPr>
              <p:spPr bwMode="auto">
                <a:xfrm>
                  <a:off x="471" y="3893"/>
                  <a:ext cx="17" cy="45"/>
                </a:xfrm>
                <a:custGeom>
                  <a:avLst/>
                  <a:gdLst>
                    <a:gd name="T0" fmla="*/ 0 w 87"/>
                    <a:gd name="T1" fmla="*/ 0 h 234"/>
                    <a:gd name="T2" fmla="*/ 0 w 87"/>
                    <a:gd name="T3" fmla="*/ 0 h 234"/>
                    <a:gd name="T4" fmla="*/ 0 w 87"/>
                    <a:gd name="T5" fmla="*/ 0 h 234"/>
                    <a:gd name="T6" fmla="*/ 0 w 87"/>
                    <a:gd name="T7" fmla="*/ 0 h 234"/>
                    <a:gd name="T8" fmla="*/ 0 w 87"/>
                    <a:gd name="T9" fmla="*/ 0 h 234"/>
                    <a:gd name="T10" fmla="*/ 0 w 87"/>
                    <a:gd name="T11" fmla="*/ 0 h 234"/>
                    <a:gd name="T12" fmla="*/ 0 w 87"/>
                    <a:gd name="T13" fmla="*/ 0 h 234"/>
                    <a:gd name="T14" fmla="*/ 0 w 87"/>
                    <a:gd name="T15" fmla="*/ 0 h 234"/>
                    <a:gd name="T16" fmla="*/ 0 w 87"/>
                    <a:gd name="T17" fmla="*/ 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"/>
                    <a:gd name="T28" fmla="*/ 0 h 234"/>
                    <a:gd name="T29" fmla="*/ 87 w 87"/>
                    <a:gd name="T30" fmla="*/ 234 h 234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1064" name="Freeform 24"/>
              <p:cNvSpPr>
                <a:spLocks noChangeArrowheads="1"/>
              </p:cNvSpPr>
              <p:nvPr/>
            </p:nvSpPr>
            <p:spPr bwMode="auto">
              <a:xfrm>
                <a:off x="85" y="3959"/>
                <a:ext cx="246" cy="97"/>
              </a:xfrm>
              <a:custGeom>
                <a:avLst/>
                <a:gdLst>
                  <a:gd name="T0" fmla="*/ 0 w 1190"/>
                  <a:gd name="T1" fmla="*/ 0 h 500"/>
                  <a:gd name="T2" fmla="*/ 0 w 1190"/>
                  <a:gd name="T3" fmla="*/ 0 h 500"/>
                  <a:gd name="T4" fmla="*/ 0 w 1190"/>
                  <a:gd name="T5" fmla="*/ 0 h 500"/>
                  <a:gd name="T6" fmla="*/ 0 w 1190"/>
                  <a:gd name="T7" fmla="*/ 0 h 500"/>
                  <a:gd name="T8" fmla="*/ 0 w 1190"/>
                  <a:gd name="T9" fmla="*/ 0 h 500"/>
                  <a:gd name="T10" fmla="*/ 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90"/>
                  <a:gd name="T19" fmla="*/ 0 h 500"/>
                  <a:gd name="T20" fmla="*/ 1190 w 1190"/>
                  <a:gd name="T21" fmla="*/ 500 h 5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065" name="Freeform 25"/>
              <p:cNvSpPr>
                <a:spLocks noChangeArrowheads="1"/>
              </p:cNvSpPr>
              <p:nvPr/>
            </p:nvSpPr>
            <p:spPr bwMode="auto">
              <a:xfrm>
                <a:off x="161" y="4019"/>
                <a:ext cx="101" cy="57"/>
              </a:xfrm>
              <a:custGeom>
                <a:avLst/>
                <a:gdLst>
                  <a:gd name="T0" fmla="*/ 0 w 489"/>
                  <a:gd name="T1" fmla="*/ 0 h 296"/>
                  <a:gd name="T2" fmla="*/ 0 w 489"/>
                  <a:gd name="T3" fmla="*/ 0 h 296"/>
                  <a:gd name="T4" fmla="*/ 0 w 489"/>
                  <a:gd name="T5" fmla="*/ 0 h 296"/>
                  <a:gd name="T6" fmla="*/ 0 w 489"/>
                  <a:gd name="T7" fmla="*/ 0 h 296"/>
                  <a:gd name="T8" fmla="*/ 0 w 489"/>
                  <a:gd name="T9" fmla="*/ 0 h 296"/>
                  <a:gd name="T10" fmla="*/ 0 w 489"/>
                  <a:gd name="T11" fmla="*/ 0 h 296"/>
                  <a:gd name="T12" fmla="*/ 0 w 489"/>
                  <a:gd name="T13" fmla="*/ 0 h 296"/>
                  <a:gd name="T14" fmla="*/ 0 w 489"/>
                  <a:gd name="T15" fmla="*/ 0 h 296"/>
                  <a:gd name="T16" fmla="*/ 0 w 489"/>
                  <a:gd name="T17" fmla="*/ 0 h 296"/>
                  <a:gd name="T18" fmla="*/ 0 w 489"/>
                  <a:gd name="T19" fmla="*/ 0 h 296"/>
                  <a:gd name="T20" fmla="*/ 0 w 489"/>
                  <a:gd name="T21" fmla="*/ 0 h 296"/>
                  <a:gd name="T22" fmla="*/ 0 w 489"/>
                  <a:gd name="T23" fmla="*/ 0 h 296"/>
                  <a:gd name="T24" fmla="*/ 0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89"/>
                  <a:gd name="T49" fmla="*/ 0 h 296"/>
                  <a:gd name="T50" fmla="*/ 489 w 489"/>
                  <a:gd name="T51" fmla="*/ 296 h 29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066" name="Freeform 26"/>
              <p:cNvSpPr>
                <a:spLocks noChangeArrowheads="1"/>
              </p:cNvSpPr>
              <p:nvPr/>
            </p:nvSpPr>
            <p:spPr bwMode="auto">
              <a:xfrm>
                <a:off x="288" y="3939"/>
                <a:ext cx="44" cy="92"/>
              </a:xfrm>
              <a:custGeom>
                <a:avLst/>
                <a:gdLst>
                  <a:gd name="T0" fmla="*/ 0 w 213"/>
                  <a:gd name="T1" fmla="*/ 0 h 478"/>
                  <a:gd name="T2" fmla="*/ 0 w 213"/>
                  <a:gd name="T3" fmla="*/ 0 h 478"/>
                  <a:gd name="T4" fmla="*/ 0 w 213"/>
                  <a:gd name="T5" fmla="*/ 0 h 478"/>
                  <a:gd name="T6" fmla="*/ 0 w 213"/>
                  <a:gd name="T7" fmla="*/ 0 h 478"/>
                  <a:gd name="T8" fmla="*/ 0 w 213"/>
                  <a:gd name="T9" fmla="*/ 0 h 478"/>
                  <a:gd name="T10" fmla="*/ 0 w 213"/>
                  <a:gd name="T11" fmla="*/ 0 h 478"/>
                  <a:gd name="T12" fmla="*/ 0 w 213"/>
                  <a:gd name="T13" fmla="*/ 0 h 478"/>
                  <a:gd name="T14" fmla="*/ 0 w 213"/>
                  <a:gd name="T15" fmla="*/ 0 h 478"/>
                  <a:gd name="T16" fmla="*/ 0 w 213"/>
                  <a:gd name="T17" fmla="*/ 0 h 478"/>
                  <a:gd name="T18" fmla="*/ 0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13"/>
                  <a:gd name="T31" fmla="*/ 0 h 478"/>
                  <a:gd name="T32" fmla="*/ 213 w 213"/>
                  <a:gd name="T33" fmla="*/ 478 h 47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067" name="Group 27"/>
              <p:cNvGrpSpPr>
                <a:grpSpLocks/>
              </p:cNvGrpSpPr>
              <p:nvPr/>
            </p:nvGrpSpPr>
            <p:grpSpPr bwMode="auto">
              <a:xfrm>
                <a:off x="55" y="3865"/>
                <a:ext cx="467" cy="263"/>
                <a:chOff x="55" y="3865"/>
                <a:chExt cx="467" cy="263"/>
              </a:xfrm>
            </p:grpSpPr>
            <p:sp>
              <p:nvSpPr>
                <p:cNvPr id="1068" name="Freeform 28"/>
                <p:cNvSpPr>
                  <a:spLocks noChangeArrowheads="1"/>
                </p:cNvSpPr>
                <p:nvPr/>
              </p:nvSpPr>
              <p:spPr bwMode="auto">
                <a:xfrm>
                  <a:off x="331" y="4082"/>
                  <a:ext cx="31" cy="33"/>
                </a:xfrm>
                <a:custGeom>
                  <a:avLst/>
                  <a:gdLst>
                    <a:gd name="T0" fmla="*/ 0 w 150"/>
                    <a:gd name="T1" fmla="*/ 0 h 173"/>
                    <a:gd name="T2" fmla="*/ 0 w 150"/>
                    <a:gd name="T3" fmla="*/ 0 h 173"/>
                    <a:gd name="T4" fmla="*/ 0 w 150"/>
                    <a:gd name="T5" fmla="*/ 0 h 173"/>
                    <a:gd name="T6" fmla="*/ 0 w 150"/>
                    <a:gd name="T7" fmla="*/ 0 h 173"/>
                    <a:gd name="T8" fmla="*/ 0 w 150"/>
                    <a:gd name="T9" fmla="*/ 0 h 173"/>
                    <a:gd name="T10" fmla="*/ 0 w 150"/>
                    <a:gd name="T11" fmla="*/ 0 h 173"/>
                    <a:gd name="T12" fmla="*/ 0 w 150"/>
                    <a:gd name="T13" fmla="*/ 0 h 173"/>
                    <a:gd name="T14" fmla="*/ 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50"/>
                    <a:gd name="T25" fmla="*/ 0 h 173"/>
                    <a:gd name="T26" fmla="*/ 150 w 150"/>
                    <a:gd name="T27" fmla="*/ 173 h 17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69" name="Freeform 29"/>
                <p:cNvSpPr>
                  <a:spLocks noChangeArrowheads="1"/>
                </p:cNvSpPr>
                <p:nvPr/>
              </p:nvSpPr>
              <p:spPr bwMode="auto">
                <a:xfrm>
                  <a:off x="55" y="3958"/>
                  <a:ext cx="350" cy="170"/>
                </a:xfrm>
                <a:custGeom>
                  <a:avLst/>
                  <a:gdLst>
                    <a:gd name="T0" fmla="*/ 0 w 1684"/>
                    <a:gd name="T1" fmla="*/ 0 h 880"/>
                    <a:gd name="T2" fmla="*/ 0 w 1684"/>
                    <a:gd name="T3" fmla="*/ 0 h 880"/>
                    <a:gd name="T4" fmla="*/ 0 w 1684"/>
                    <a:gd name="T5" fmla="*/ 0 h 880"/>
                    <a:gd name="T6" fmla="*/ 0 w 1684"/>
                    <a:gd name="T7" fmla="*/ 0 h 880"/>
                    <a:gd name="T8" fmla="*/ 0 w 1684"/>
                    <a:gd name="T9" fmla="*/ 0 h 880"/>
                    <a:gd name="T10" fmla="*/ 0 w 1684"/>
                    <a:gd name="T11" fmla="*/ 0 h 880"/>
                    <a:gd name="T12" fmla="*/ 0 w 1684"/>
                    <a:gd name="T13" fmla="*/ 0 h 880"/>
                    <a:gd name="T14" fmla="*/ 0 w 1684"/>
                    <a:gd name="T15" fmla="*/ 0 h 880"/>
                    <a:gd name="T16" fmla="*/ 0 w 1684"/>
                    <a:gd name="T17" fmla="*/ 0 h 880"/>
                    <a:gd name="T18" fmla="*/ 0 w 1684"/>
                    <a:gd name="T19" fmla="*/ 0 h 880"/>
                    <a:gd name="T20" fmla="*/ 0 w 1684"/>
                    <a:gd name="T21" fmla="*/ 0 h 880"/>
                    <a:gd name="T22" fmla="*/ 0 w 1684"/>
                    <a:gd name="T23" fmla="*/ 0 h 880"/>
                    <a:gd name="T24" fmla="*/ 0 w 1684"/>
                    <a:gd name="T25" fmla="*/ 0 h 880"/>
                    <a:gd name="T26" fmla="*/ 0 w 1684"/>
                    <a:gd name="T27" fmla="*/ 0 h 880"/>
                    <a:gd name="T28" fmla="*/ 0 w 1684"/>
                    <a:gd name="T29" fmla="*/ 0 h 880"/>
                    <a:gd name="T30" fmla="*/ 0 w 1684"/>
                    <a:gd name="T31" fmla="*/ 0 h 880"/>
                    <a:gd name="T32" fmla="*/ 0 w 1684"/>
                    <a:gd name="T33" fmla="*/ 0 h 880"/>
                    <a:gd name="T34" fmla="*/ 0 w 1684"/>
                    <a:gd name="T35" fmla="*/ 0 h 880"/>
                    <a:gd name="T36" fmla="*/ 0 w 1684"/>
                    <a:gd name="T37" fmla="*/ 0 h 880"/>
                    <a:gd name="T38" fmla="*/ 0 w 1684"/>
                    <a:gd name="T39" fmla="*/ 0 h 880"/>
                    <a:gd name="T40" fmla="*/ 0 w 1684"/>
                    <a:gd name="T41" fmla="*/ 0 h 880"/>
                    <a:gd name="T42" fmla="*/ 0 w 1684"/>
                    <a:gd name="T43" fmla="*/ 0 h 880"/>
                    <a:gd name="T44" fmla="*/ 0 w 1684"/>
                    <a:gd name="T45" fmla="*/ 0 h 880"/>
                    <a:gd name="T46" fmla="*/ 0 w 1684"/>
                    <a:gd name="T47" fmla="*/ 0 h 880"/>
                    <a:gd name="T48" fmla="*/ 0 w 1684"/>
                    <a:gd name="T49" fmla="*/ 0 h 880"/>
                    <a:gd name="T50" fmla="*/ 0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1684"/>
                    <a:gd name="T79" fmla="*/ 0 h 880"/>
                    <a:gd name="T80" fmla="*/ 1684 w 1684"/>
                    <a:gd name="T81" fmla="*/ 880 h 880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70" name="Freeform 30"/>
                <p:cNvSpPr>
                  <a:spLocks noChangeArrowheads="1"/>
                </p:cNvSpPr>
                <p:nvPr/>
              </p:nvSpPr>
              <p:spPr bwMode="auto">
                <a:xfrm>
                  <a:off x="97" y="3974"/>
                  <a:ext cx="32" cy="64"/>
                </a:xfrm>
                <a:custGeom>
                  <a:avLst/>
                  <a:gdLst>
                    <a:gd name="T0" fmla="*/ 0 w 160"/>
                    <a:gd name="T1" fmla="*/ 0 h 335"/>
                    <a:gd name="T2" fmla="*/ 0 w 160"/>
                    <a:gd name="T3" fmla="*/ 0 h 335"/>
                    <a:gd name="T4" fmla="*/ 0 w 160"/>
                    <a:gd name="T5" fmla="*/ 0 h 335"/>
                    <a:gd name="T6" fmla="*/ 0 w 160"/>
                    <a:gd name="T7" fmla="*/ 0 h 335"/>
                    <a:gd name="T8" fmla="*/ 0 w 160"/>
                    <a:gd name="T9" fmla="*/ 0 h 335"/>
                    <a:gd name="T10" fmla="*/ 0 w 160"/>
                    <a:gd name="T11" fmla="*/ 0 h 335"/>
                    <a:gd name="T12" fmla="*/ 0 w 160"/>
                    <a:gd name="T13" fmla="*/ 0 h 335"/>
                    <a:gd name="T14" fmla="*/ 0 w 160"/>
                    <a:gd name="T15" fmla="*/ 0 h 335"/>
                    <a:gd name="T16" fmla="*/ 0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60"/>
                    <a:gd name="T28" fmla="*/ 0 h 335"/>
                    <a:gd name="T29" fmla="*/ 160 w 160"/>
                    <a:gd name="T30" fmla="*/ 335 h 33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71" name="Freeform 31"/>
                <p:cNvSpPr>
                  <a:spLocks noChangeArrowheads="1"/>
                </p:cNvSpPr>
                <p:nvPr/>
              </p:nvSpPr>
              <p:spPr bwMode="auto">
                <a:xfrm>
                  <a:off x="240" y="3865"/>
                  <a:ext cx="133" cy="230"/>
                </a:xfrm>
                <a:custGeom>
                  <a:avLst/>
                  <a:gdLst>
                    <a:gd name="T0" fmla="*/ 0 w 642"/>
                    <a:gd name="T1" fmla="*/ 0 h 1188"/>
                    <a:gd name="T2" fmla="*/ 0 w 642"/>
                    <a:gd name="T3" fmla="*/ 0 h 1188"/>
                    <a:gd name="T4" fmla="*/ 0 w 642"/>
                    <a:gd name="T5" fmla="*/ 0 h 1188"/>
                    <a:gd name="T6" fmla="*/ 0 w 642"/>
                    <a:gd name="T7" fmla="*/ 0 h 1188"/>
                    <a:gd name="T8" fmla="*/ 0 w 642"/>
                    <a:gd name="T9" fmla="*/ 0 h 1188"/>
                    <a:gd name="T10" fmla="*/ 0 w 642"/>
                    <a:gd name="T11" fmla="*/ 0 h 1188"/>
                    <a:gd name="T12" fmla="*/ 0 w 642"/>
                    <a:gd name="T13" fmla="*/ 0 h 1188"/>
                    <a:gd name="T14" fmla="*/ 0 w 642"/>
                    <a:gd name="T15" fmla="*/ 0 h 1188"/>
                    <a:gd name="T16" fmla="*/ 0 w 642"/>
                    <a:gd name="T17" fmla="*/ 0 h 1188"/>
                    <a:gd name="T18" fmla="*/ 0 w 642"/>
                    <a:gd name="T19" fmla="*/ 0 h 1188"/>
                    <a:gd name="T20" fmla="*/ 0 w 642"/>
                    <a:gd name="T21" fmla="*/ 0 h 1188"/>
                    <a:gd name="T22" fmla="*/ 0 w 642"/>
                    <a:gd name="T23" fmla="*/ 0 h 1188"/>
                    <a:gd name="T24" fmla="*/ 0 w 642"/>
                    <a:gd name="T25" fmla="*/ 0 h 1188"/>
                    <a:gd name="T26" fmla="*/ 0 w 642"/>
                    <a:gd name="T27" fmla="*/ 0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642"/>
                    <a:gd name="T43" fmla="*/ 0 h 1188"/>
                    <a:gd name="T44" fmla="*/ 642 w 642"/>
                    <a:gd name="T45" fmla="*/ 1188 h 118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72" name="Freeform 32"/>
                <p:cNvSpPr>
                  <a:spLocks noChangeArrowheads="1"/>
                </p:cNvSpPr>
                <p:nvPr/>
              </p:nvSpPr>
              <p:spPr bwMode="auto">
                <a:xfrm>
                  <a:off x="294" y="3927"/>
                  <a:ext cx="39" cy="97"/>
                </a:xfrm>
                <a:custGeom>
                  <a:avLst/>
                  <a:gdLst>
                    <a:gd name="T0" fmla="*/ 0 w 192"/>
                    <a:gd name="T1" fmla="*/ 0 h 504"/>
                    <a:gd name="T2" fmla="*/ 0 w 192"/>
                    <a:gd name="T3" fmla="*/ 0 h 504"/>
                    <a:gd name="T4" fmla="*/ 0 w 192"/>
                    <a:gd name="T5" fmla="*/ 0 h 504"/>
                    <a:gd name="T6" fmla="*/ 0 w 192"/>
                    <a:gd name="T7" fmla="*/ 0 h 504"/>
                    <a:gd name="T8" fmla="*/ 0 w 192"/>
                    <a:gd name="T9" fmla="*/ 0 h 504"/>
                    <a:gd name="T10" fmla="*/ 0 w 192"/>
                    <a:gd name="T11" fmla="*/ 0 h 504"/>
                    <a:gd name="T12" fmla="*/ 0 w 192"/>
                    <a:gd name="T13" fmla="*/ 0 h 504"/>
                    <a:gd name="T14" fmla="*/ 0 w 192"/>
                    <a:gd name="T15" fmla="*/ 0 h 504"/>
                    <a:gd name="T16" fmla="*/ 0 w 192"/>
                    <a:gd name="T17" fmla="*/ 0 h 504"/>
                    <a:gd name="T18" fmla="*/ 0 w 192"/>
                    <a:gd name="T19" fmla="*/ 0 h 504"/>
                    <a:gd name="T20" fmla="*/ 0 w 192"/>
                    <a:gd name="T21" fmla="*/ 0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92"/>
                    <a:gd name="T34" fmla="*/ 0 h 504"/>
                    <a:gd name="T35" fmla="*/ 192 w 192"/>
                    <a:gd name="T36" fmla="*/ 504 h 504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73" name="Freeform 33"/>
                <p:cNvSpPr>
                  <a:spLocks noChangeArrowheads="1"/>
                </p:cNvSpPr>
                <p:nvPr/>
              </p:nvSpPr>
              <p:spPr bwMode="auto">
                <a:xfrm>
                  <a:off x="189" y="3920"/>
                  <a:ext cx="81" cy="51"/>
                </a:xfrm>
                <a:custGeom>
                  <a:avLst/>
                  <a:gdLst>
                    <a:gd name="T0" fmla="*/ 0 w 390"/>
                    <a:gd name="T1" fmla="*/ 0 h 269"/>
                    <a:gd name="T2" fmla="*/ 0 w 390"/>
                    <a:gd name="T3" fmla="*/ 0 h 269"/>
                    <a:gd name="T4" fmla="*/ 0 w 390"/>
                    <a:gd name="T5" fmla="*/ 0 h 269"/>
                    <a:gd name="T6" fmla="*/ 0 w 390"/>
                    <a:gd name="T7" fmla="*/ 0 h 269"/>
                    <a:gd name="T8" fmla="*/ 0 w 390"/>
                    <a:gd name="T9" fmla="*/ 0 h 269"/>
                    <a:gd name="T10" fmla="*/ 0 w 390"/>
                    <a:gd name="T11" fmla="*/ 0 h 269"/>
                    <a:gd name="T12" fmla="*/ 0 w 390"/>
                    <a:gd name="T13" fmla="*/ 0 h 269"/>
                    <a:gd name="T14" fmla="*/ 0 w 390"/>
                    <a:gd name="T15" fmla="*/ 0 h 269"/>
                    <a:gd name="T16" fmla="*/ 0 w 390"/>
                    <a:gd name="T17" fmla="*/ 0 h 269"/>
                    <a:gd name="T18" fmla="*/ 0 w 390"/>
                    <a:gd name="T19" fmla="*/ 0 h 269"/>
                    <a:gd name="T20" fmla="*/ 0 w 390"/>
                    <a:gd name="T21" fmla="*/ 0 h 269"/>
                    <a:gd name="T22" fmla="*/ 0 w 390"/>
                    <a:gd name="T23" fmla="*/ 0 h 269"/>
                    <a:gd name="T24" fmla="*/ 0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90"/>
                    <a:gd name="T40" fmla="*/ 0 h 269"/>
                    <a:gd name="T41" fmla="*/ 390 w 390"/>
                    <a:gd name="T42" fmla="*/ 269 h 269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74" name="Freeform 34"/>
                <p:cNvSpPr>
                  <a:spLocks noChangeArrowheads="1"/>
                </p:cNvSpPr>
                <p:nvPr/>
              </p:nvSpPr>
              <p:spPr bwMode="auto">
                <a:xfrm>
                  <a:off x="327" y="3884"/>
                  <a:ext cx="195" cy="81"/>
                </a:xfrm>
                <a:custGeom>
                  <a:avLst/>
                  <a:gdLst>
                    <a:gd name="T0" fmla="*/ 0 w 941"/>
                    <a:gd name="T1" fmla="*/ 0 h 424"/>
                    <a:gd name="T2" fmla="*/ 0 w 941"/>
                    <a:gd name="T3" fmla="*/ 0 h 424"/>
                    <a:gd name="T4" fmla="*/ 0 w 941"/>
                    <a:gd name="T5" fmla="*/ 0 h 424"/>
                    <a:gd name="T6" fmla="*/ 0 w 941"/>
                    <a:gd name="T7" fmla="*/ 0 h 424"/>
                    <a:gd name="T8" fmla="*/ 0 w 941"/>
                    <a:gd name="T9" fmla="*/ 0 h 424"/>
                    <a:gd name="T10" fmla="*/ 0 w 941"/>
                    <a:gd name="T11" fmla="*/ 0 h 424"/>
                    <a:gd name="T12" fmla="*/ 0 w 941"/>
                    <a:gd name="T13" fmla="*/ 0 h 424"/>
                    <a:gd name="T14" fmla="*/ 0 w 941"/>
                    <a:gd name="T15" fmla="*/ 0 h 424"/>
                    <a:gd name="T16" fmla="*/ 0 w 941"/>
                    <a:gd name="T17" fmla="*/ 0 h 424"/>
                    <a:gd name="T18" fmla="*/ 0 w 941"/>
                    <a:gd name="T19" fmla="*/ 0 h 424"/>
                    <a:gd name="T20" fmla="*/ 0 w 941"/>
                    <a:gd name="T21" fmla="*/ 0 h 424"/>
                    <a:gd name="T22" fmla="*/ 0 w 941"/>
                    <a:gd name="T23" fmla="*/ 0 h 424"/>
                    <a:gd name="T24" fmla="*/ 0 w 941"/>
                    <a:gd name="T25" fmla="*/ 0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941"/>
                    <a:gd name="T40" fmla="*/ 0 h 424"/>
                    <a:gd name="T41" fmla="*/ 941 w 941"/>
                    <a:gd name="T42" fmla="*/ 424 h 424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75" name="Freeform 35"/>
                <p:cNvSpPr>
                  <a:spLocks noChangeArrowheads="1"/>
                </p:cNvSpPr>
                <p:nvPr/>
              </p:nvSpPr>
              <p:spPr bwMode="auto">
                <a:xfrm>
                  <a:off x="351" y="3910"/>
                  <a:ext cx="101" cy="33"/>
                </a:xfrm>
                <a:custGeom>
                  <a:avLst/>
                  <a:gdLst>
                    <a:gd name="T0" fmla="*/ 0 w 488"/>
                    <a:gd name="T1" fmla="*/ 0 h 173"/>
                    <a:gd name="T2" fmla="*/ 0 w 488"/>
                    <a:gd name="T3" fmla="*/ 0 h 173"/>
                    <a:gd name="T4" fmla="*/ 0 w 488"/>
                    <a:gd name="T5" fmla="*/ 0 h 173"/>
                    <a:gd name="T6" fmla="*/ 0 w 488"/>
                    <a:gd name="T7" fmla="*/ 0 h 173"/>
                    <a:gd name="T8" fmla="*/ 0 w 488"/>
                    <a:gd name="T9" fmla="*/ 0 h 173"/>
                    <a:gd name="T10" fmla="*/ 0 w 488"/>
                    <a:gd name="T11" fmla="*/ 0 h 173"/>
                    <a:gd name="T12" fmla="*/ 0 w 488"/>
                    <a:gd name="T13" fmla="*/ 0 h 173"/>
                    <a:gd name="T14" fmla="*/ 0 w 488"/>
                    <a:gd name="T15" fmla="*/ 0 h 173"/>
                    <a:gd name="T16" fmla="*/ 0 w 488"/>
                    <a:gd name="T17" fmla="*/ 0 h 173"/>
                    <a:gd name="T18" fmla="*/ 0 w 488"/>
                    <a:gd name="T19" fmla="*/ 0 h 173"/>
                    <a:gd name="T20" fmla="*/ 0 w 488"/>
                    <a:gd name="T21" fmla="*/ 0 h 173"/>
                    <a:gd name="T22" fmla="*/ 0 w 488"/>
                    <a:gd name="T23" fmla="*/ 0 h 173"/>
                    <a:gd name="T24" fmla="*/ 0 w 488"/>
                    <a:gd name="T25" fmla="*/ 0 h 173"/>
                    <a:gd name="T26" fmla="*/ 0 w 488"/>
                    <a:gd name="T27" fmla="*/ 0 h 173"/>
                    <a:gd name="T28" fmla="*/ 0 w 488"/>
                    <a:gd name="T29" fmla="*/ 0 h 173"/>
                    <a:gd name="T30" fmla="*/ 0 w 488"/>
                    <a:gd name="T31" fmla="*/ 0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88"/>
                    <a:gd name="T49" fmla="*/ 0 h 173"/>
                    <a:gd name="T50" fmla="*/ 488 w 488"/>
                    <a:gd name="T51" fmla="*/ 173 h 173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grpSp>
        <p:nvGrpSpPr>
          <p:cNvPr id="1033" name="Group 36"/>
          <p:cNvGrpSpPr>
            <a:grpSpLocks/>
          </p:cNvGrpSpPr>
          <p:nvPr/>
        </p:nvGrpSpPr>
        <p:grpSpPr bwMode="auto">
          <a:xfrm>
            <a:off x="9490075" y="1431925"/>
            <a:ext cx="250825" cy="4989513"/>
            <a:chOff x="5978" y="902"/>
            <a:chExt cx="158" cy="3143"/>
          </a:xfrm>
        </p:grpSpPr>
        <p:sp>
          <p:nvSpPr>
            <p:cNvPr id="1051" name="Freeform 37"/>
            <p:cNvSpPr>
              <a:spLocks noChangeArrowheads="1"/>
            </p:cNvSpPr>
            <p:nvPr/>
          </p:nvSpPr>
          <p:spPr bwMode="auto">
            <a:xfrm flipH="1">
              <a:off x="5977" y="2393"/>
              <a:ext cx="133" cy="1652"/>
            </a:xfrm>
            <a:custGeom>
              <a:avLst/>
              <a:gdLst>
                <a:gd name="T0" fmla="*/ 0 w 772"/>
                <a:gd name="T1" fmla="*/ 0 h 3266"/>
                <a:gd name="T2" fmla="*/ 0 w 772"/>
                <a:gd name="T3" fmla="*/ 0 h 3266"/>
                <a:gd name="T4" fmla="*/ 0 w 772"/>
                <a:gd name="T5" fmla="*/ 0 h 3266"/>
                <a:gd name="T6" fmla="*/ 0 w 772"/>
                <a:gd name="T7" fmla="*/ 0 h 3266"/>
                <a:gd name="T8" fmla="*/ 0 w 772"/>
                <a:gd name="T9" fmla="*/ 0 h 3266"/>
                <a:gd name="T10" fmla="*/ 0 w 772"/>
                <a:gd name="T11" fmla="*/ 0 h 3266"/>
                <a:gd name="T12" fmla="*/ 0 w 772"/>
                <a:gd name="T13" fmla="*/ 0 h 3266"/>
                <a:gd name="T14" fmla="*/ 0 w 772"/>
                <a:gd name="T15" fmla="*/ 0 h 3266"/>
                <a:gd name="T16" fmla="*/ 0 w 772"/>
                <a:gd name="T17" fmla="*/ 0 h 3266"/>
                <a:gd name="T18" fmla="*/ 0 w 772"/>
                <a:gd name="T19" fmla="*/ 0 h 3266"/>
                <a:gd name="T20" fmla="*/ 0 w 772"/>
                <a:gd name="T21" fmla="*/ 0 h 3266"/>
                <a:gd name="T22" fmla="*/ 0 w 772"/>
                <a:gd name="T23" fmla="*/ 0 h 3266"/>
                <a:gd name="T24" fmla="*/ 0 w 772"/>
                <a:gd name="T25" fmla="*/ 0 h 3266"/>
                <a:gd name="T26" fmla="*/ 0 w 772"/>
                <a:gd name="T27" fmla="*/ 0 h 3266"/>
                <a:gd name="T28" fmla="*/ 0 w 772"/>
                <a:gd name="T29" fmla="*/ 0 h 3266"/>
                <a:gd name="T30" fmla="*/ 0 w 772"/>
                <a:gd name="T31" fmla="*/ 0 h 3266"/>
                <a:gd name="T32" fmla="*/ 0 w 772"/>
                <a:gd name="T33" fmla="*/ 0 h 3266"/>
                <a:gd name="T34" fmla="*/ 0 w 772"/>
                <a:gd name="T35" fmla="*/ 0 h 3266"/>
                <a:gd name="T36" fmla="*/ 0 w 772"/>
                <a:gd name="T37" fmla="*/ 0 h 3266"/>
                <a:gd name="T38" fmla="*/ 0 w 772"/>
                <a:gd name="T39" fmla="*/ 0 h 3266"/>
                <a:gd name="T40" fmla="*/ 0 w 772"/>
                <a:gd name="T41" fmla="*/ 0 h 3266"/>
                <a:gd name="T42" fmla="*/ 0 w 772"/>
                <a:gd name="T43" fmla="*/ 0 h 3266"/>
                <a:gd name="T44" fmla="*/ 0 w 772"/>
                <a:gd name="T45" fmla="*/ 0 h 3266"/>
                <a:gd name="T46" fmla="*/ 0 w 772"/>
                <a:gd name="T47" fmla="*/ 0 h 3266"/>
                <a:gd name="T48" fmla="*/ 0 w 772"/>
                <a:gd name="T49" fmla="*/ 0 h 3266"/>
                <a:gd name="T50" fmla="*/ 0 w 772"/>
                <a:gd name="T51" fmla="*/ 0 h 3266"/>
                <a:gd name="T52" fmla="*/ 0 w 772"/>
                <a:gd name="T53" fmla="*/ 0 h 3266"/>
                <a:gd name="T54" fmla="*/ 0 w 772"/>
                <a:gd name="T55" fmla="*/ 0 h 3266"/>
                <a:gd name="T56" fmla="*/ 0 w 772"/>
                <a:gd name="T57" fmla="*/ 0 h 3266"/>
                <a:gd name="T58" fmla="*/ 0 w 772"/>
                <a:gd name="T59" fmla="*/ 0 h 3266"/>
                <a:gd name="T60" fmla="*/ 0 w 772"/>
                <a:gd name="T61" fmla="*/ 0 h 3266"/>
                <a:gd name="T62" fmla="*/ 0 w 772"/>
                <a:gd name="T63" fmla="*/ 0 h 3266"/>
                <a:gd name="T64" fmla="*/ 0 w 772"/>
                <a:gd name="T65" fmla="*/ 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72"/>
                <a:gd name="T100" fmla="*/ 0 h 3266"/>
                <a:gd name="T101" fmla="*/ 772 w 772"/>
                <a:gd name="T102" fmla="*/ 3266 h 326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52" name="Freeform 38"/>
            <p:cNvSpPr>
              <a:spLocks noChangeArrowheads="1"/>
            </p:cNvSpPr>
            <p:nvPr/>
          </p:nvSpPr>
          <p:spPr bwMode="auto">
            <a:xfrm flipH="1">
              <a:off x="6002" y="902"/>
              <a:ext cx="133" cy="1891"/>
            </a:xfrm>
            <a:custGeom>
              <a:avLst/>
              <a:gdLst>
                <a:gd name="T0" fmla="*/ 0 w 772"/>
                <a:gd name="T1" fmla="*/ 1 h 3266"/>
                <a:gd name="T2" fmla="*/ 0 w 772"/>
                <a:gd name="T3" fmla="*/ 1 h 3266"/>
                <a:gd name="T4" fmla="*/ 0 w 772"/>
                <a:gd name="T5" fmla="*/ 1 h 3266"/>
                <a:gd name="T6" fmla="*/ 0 w 772"/>
                <a:gd name="T7" fmla="*/ 1 h 3266"/>
                <a:gd name="T8" fmla="*/ 0 w 772"/>
                <a:gd name="T9" fmla="*/ 1 h 3266"/>
                <a:gd name="T10" fmla="*/ 0 w 772"/>
                <a:gd name="T11" fmla="*/ 1 h 3266"/>
                <a:gd name="T12" fmla="*/ 0 w 772"/>
                <a:gd name="T13" fmla="*/ 1 h 3266"/>
                <a:gd name="T14" fmla="*/ 0 w 772"/>
                <a:gd name="T15" fmla="*/ 1 h 3266"/>
                <a:gd name="T16" fmla="*/ 0 w 772"/>
                <a:gd name="T17" fmla="*/ 1 h 3266"/>
                <a:gd name="T18" fmla="*/ 0 w 772"/>
                <a:gd name="T19" fmla="*/ 1 h 3266"/>
                <a:gd name="T20" fmla="*/ 0 w 772"/>
                <a:gd name="T21" fmla="*/ 1 h 3266"/>
                <a:gd name="T22" fmla="*/ 0 w 772"/>
                <a:gd name="T23" fmla="*/ 1 h 3266"/>
                <a:gd name="T24" fmla="*/ 0 w 772"/>
                <a:gd name="T25" fmla="*/ 1 h 3266"/>
                <a:gd name="T26" fmla="*/ 0 w 772"/>
                <a:gd name="T27" fmla="*/ 1 h 3266"/>
                <a:gd name="T28" fmla="*/ 0 w 772"/>
                <a:gd name="T29" fmla="*/ 1 h 3266"/>
                <a:gd name="T30" fmla="*/ 0 w 772"/>
                <a:gd name="T31" fmla="*/ 0 h 3266"/>
                <a:gd name="T32" fmla="*/ 0 w 772"/>
                <a:gd name="T33" fmla="*/ 1 h 3266"/>
                <a:gd name="T34" fmla="*/ 0 w 772"/>
                <a:gd name="T35" fmla="*/ 1 h 3266"/>
                <a:gd name="T36" fmla="*/ 0 w 772"/>
                <a:gd name="T37" fmla="*/ 1 h 3266"/>
                <a:gd name="T38" fmla="*/ 0 w 772"/>
                <a:gd name="T39" fmla="*/ 1 h 3266"/>
                <a:gd name="T40" fmla="*/ 0 w 772"/>
                <a:gd name="T41" fmla="*/ 1 h 3266"/>
                <a:gd name="T42" fmla="*/ 0 w 772"/>
                <a:gd name="T43" fmla="*/ 1 h 3266"/>
                <a:gd name="T44" fmla="*/ 0 w 772"/>
                <a:gd name="T45" fmla="*/ 1 h 3266"/>
                <a:gd name="T46" fmla="*/ 0 w 772"/>
                <a:gd name="T47" fmla="*/ 1 h 3266"/>
                <a:gd name="T48" fmla="*/ 0 w 772"/>
                <a:gd name="T49" fmla="*/ 1 h 3266"/>
                <a:gd name="T50" fmla="*/ 0 w 772"/>
                <a:gd name="T51" fmla="*/ 1 h 3266"/>
                <a:gd name="T52" fmla="*/ 0 w 772"/>
                <a:gd name="T53" fmla="*/ 1 h 3266"/>
                <a:gd name="T54" fmla="*/ 0 w 772"/>
                <a:gd name="T55" fmla="*/ 1 h 3266"/>
                <a:gd name="T56" fmla="*/ 0 w 772"/>
                <a:gd name="T57" fmla="*/ 1 h 3266"/>
                <a:gd name="T58" fmla="*/ 0 w 772"/>
                <a:gd name="T59" fmla="*/ 1 h 3266"/>
                <a:gd name="T60" fmla="*/ 0 w 772"/>
                <a:gd name="T61" fmla="*/ 1 h 3266"/>
                <a:gd name="T62" fmla="*/ 0 w 772"/>
                <a:gd name="T63" fmla="*/ 1 h 3266"/>
                <a:gd name="T64" fmla="*/ 0 w 772"/>
                <a:gd name="T65" fmla="*/ 1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72"/>
                <a:gd name="T100" fmla="*/ 0 h 3266"/>
                <a:gd name="T101" fmla="*/ 772 w 772"/>
                <a:gd name="T102" fmla="*/ 3266 h 326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1034" name="Group 39"/>
          <p:cNvGrpSpPr>
            <a:grpSpLocks/>
          </p:cNvGrpSpPr>
          <p:nvPr/>
        </p:nvGrpSpPr>
        <p:grpSpPr bwMode="auto">
          <a:xfrm>
            <a:off x="9043988" y="588600"/>
            <a:ext cx="1047750" cy="865549"/>
            <a:chOff x="5697" y="321"/>
            <a:chExt cx="660" cy="595"/>
          </a:xfrm>
        </p:grpSpPr>
        <p:sp>
          <p:nvSpPr>
            <p:cNvPr id="1035" name="Freeform 40"/>
            <p:cNvSpPr>
              <a:spLocks noChangeArrowheads="1"/>
            </p:cNvSpPr>
            <p:nvPr/>
          </p:nvSpPr>
          <p:spPr bwMode="auto">
            <a:xfrm rot="-3180000">
              <a:off x="5873" y="325"/>
              <a:ext cx="282" cy="580"/>
            </a:xfrm>
            <a:custGeom>
              <a:avLst/>
              <a:gdLst>
                <a:gd name="T0" fmla="*/ 0 w 2903"/>
                <a:gd name="T1" fmla="*/ 0 h 3686"/>
                <a:gd name="T2" fmla="*/ 0 w 2903"/>
                <a:gd name="T3" fmla="*/ 0 h 3686"/>
                <a:gd name="T4" fmla="*/ 0 w 2903"/>
                <a:gd name="T5" fmla="*/ 0 h 3686"/>
                <a:gd name="T6" fmla="*/ 0 w 2903"/>
                <a:gd name="T7" fmla="*/ 0 h 3686"/>
                <a:gd name="T8" fmla="*/ 0 w 2903"/>
                <a:gd name="T9" fmla="*/ 0 h 3686"/>
                <a:gd name="T10" fmla="*/ 0 w 2903"/>
                <a:gd name="T11" fmla="*/ 0 h 3686"/>
                <a:gd name="T12" fmla="*/ 0 w 2903"/>
                <a:gd name="T13" fmla="*/ 0 h 3686"/>
                <a:gd name="T14" fmla="*/ 0 w 2903"/>
                <a:gd name="T15" fmla="*/ 0 h 3686"/>
                <a:gd name="T16" fmla="*/ 0 w 2903"/>
                <a:gd name="T17" fmla="*/ 0 h 3686"/>
                <a:gd name="T18" fmla="*/ 0 w 2903"/>
                <a:gd name="T19" fmla="*/ 0 h 3686"/>
                <a:gd name="T20" fmla="*/ 0 w 2903"/>
                <a:gd name="T21" fmla="*/ 0 h 36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03"/>
                <a:gd name="T34" fmla="*/ 0 h 3686"/>
                <a:gd name="T35" fmla="*/ 2903 w 2903"/>
                <a:gd name="T36" fmla="*/ 3686 h 368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03" h="3686">
                  <a:moveTo>
                    <a:pt x="2903" y="433"/>
                  </a:moveTo>
                  <a:lnTo>
                    <a:pt x="2565" y="80"/>
                  </a:lnTo>
                  <a:lnTo>
                    <a:pt x="2241" y="0"/>
                  </a:lnTo>
                  <a:lnTo>
                    <a:pt x="110" y="2811"/>
                  </a:lnTo>
                  <a:lnTo>
                    <a:pt x="110" y="3228"/>
                  </a:lnTo>
                  <a:lnTo>
                    <a:pt x="0" y="3631"/>
                  </a:lnTo>
                  <a:lnTo>
                    <a:pt x="72" y="3686"/>
                  </a:lnTo>
                  <a:lnTo>
                    <a:pt x="441" y="3355"/>
                  </a:lnTo>
                  <a:lnTo>
                    <a:pt x="740" y="3228"/>
                  </a:lnTo>
                  <a:lnTo>
                    <a:pt x="2903" y="4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36" name="Freeform 41"/>
            <p:cNvSpPr>
              <a:spLocks noChangeArrowheads="1"/>
            </p:cNvSpPr>
            <p:nvPr/>
          </p:nvSpPr>
          <p:spPr bwMode="auto">
            <a:xfrm rot="-3180000">
              <a:off x="5896" y="335"/>
              <a:ext cx="283" cy="584"/>
            </a:xfrm>
            <a:custGeom>
              <a:avLst/>
              <a:gdLst>
                <a:gd name="T0" fmla="*/ 0 w 2911"/>
                <a:gd name="T1" fmla="*/ 0 h 3703"/>
                <a:gd name="T2" fmla="*/ 0 w 2911"/>
                <a:gd name="T3" fmla="*/ 0 h 3703"/>
                <a:gd name="T4" fmla="*/ 0 w 2911"/>
                <a:gd name="T5" fmla="*/ 0 h 3703"/>
                <a:gd name="T6" fmla="*/ 0 w 2911"/>
                <a:gd name="T7" fmla="*/ 0 h 3703"/>
                <a:gd name="T8" fmla="*/ 0 w 2911"/>
                <a:gd name="T9" fmla="*/ 0 h 3703"/>
                <a:gd name="T10" fmla="*/ 0 w 2911"/>
                <a:gd name="T11" fmla="*/ 0 h 3703"/>
                <a:gd name="T12" fmla="*/ 0 w 2911"/>
                <a:gd name="T13" fmla="*/ 0 h 3703"/>
                <a:gd name="T14" fmla="*/ 0 w 2911"/>
                <a:gd name="T15" fmla="*/ 0 h 3703"/>
                <a:gd name="T16" fmla="*/ 0 w 2911"/>
                <a:gd name="T17" fmla="*/ 0 h 3703"/>
                <a:gd name="T18" fmla="*/ 0 w 2911"/>
                <a:gd name="T19" fmla="*/ 0 h 3703"/>
                <a:gd name="T20" fmla="*/ 0 w 2911"/>
                <a:gd name="T21" fmla="*/ 0 h 370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11"/>
                <a:gd name="T34" fmla="*/ 0 h 3703"/>
                <a:gd name="T35" fmla="*/ 2911 w 2911"/>
                <a:gd name="T36" fmla="*/ 3703 h 370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11" h="3703">
                  <a:moveTo>
                    <a:pt x="2293" y="0"/>
                  </a:moveTo>
                  <a:lnTo>
                    <a:pt x="130" y="2835"/>
                  </a:lnTo>
                  <a:lnTo>
                    <a:pt x="131" y="3201"/>
                  </a:lnTo>
                  <a:lnTo>
                    <a:pt x="0" y="3633"/>
                  </a:lnTo>
                  <a:lnTo>
                    <a:pt x="50" y="3703"/>
                  </a:lnTo>
                  <a:lnTo>
                    <a:pt x="422" y="3352"/>
                  </a:lnTo>
                  <a:lnTo>
                    <a:pt x="763" y="3220"/>
                  </a:lnTo>
                  <a:lnTo>
                    <a:pt x="2911" y="428"/>
                  </a:lnTo>
                  <a:lnTo>
                    <a:pt x="2589" y="96"/>
                  </a:lnTo>
                  <a:lnTo>
                    <a:pt x="2293" y="0"/>
                  </a:lnTo>
                  <a:close/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sp>
          <p:nvSpPr>
            <p:cNvPr id="1037" name="Freeform 42"/>
            <p:cNvSpPr>
              <a:spLocks noChangeArrowheads="1"/>
            </p:cNvSpPr>
            <p:nvPr/>
          </p:nvSpPr>
          <p:spPr bwMode="auto">
            <a:xfrm rot="-3180000">
              <a:off x="5886" y="383"/>
              <a:ext cx="249" cy="438"/>
            </a:xfrm>
            <a:custGeom>
              <a:avLst/>
              <a:gdLst>
                <a:gd name="T0" fmla="*/ 0 w 2561"/>
                <a:gd name="T1" fmla="*/ 0 h 2777"/>
                <a:gd name="T2" fmla="*/ 0 w 2561"/>
                <a:gd name="T3" fmla="*/ 0 h 2777"/>
                <a:gd name="T4" fmla="*/ 0 w 2561"/>
                <a:gd name="T5" fmla="*/ 0 h 2777"/>
                <a:gd name="T6" fmla="*/ 0 w 2561"/>
                <a:gd name="T7" fmla="*/ 0 h 2777"/>
                <a:gd name="T8" fmla="*/ 0 w 2561"/>
                <a:gd name="T9" fmla="*/ 0 h 2777"/>
                <a:gd name="T10" fmla="*/ 0 w 2561"/>
                <a:gd name="T11" fmla="*/ 0 h 2777"/>
                <a:gd name="T12" fmla="*/ 0 w 2561"/>
                <a:gd name="T13" fmla="*/ 0 h 2777"/>
                <a:gd name="T14" fmla="*/ 0 w 2561"/>
                <a:gd name="T15" fmla="*/ 0 h 277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61"/>
                <a:gd name="T25" fmla="*/ 0 h 2777"/>
                <a:gd name="T26" fmla="*/ 2561 w 2561"/>
                <a:gd name="T27" fmla="*/ 2777 h 277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61" h="2777">
                  <a:moveTo>
                    <a:pt x="0" y="2485"/>
                  </a:moveTo>
                  <a:lnTo>
                    <a:pt x="432" y="2553"/>
                  </a:lnTo>
                  <a:lnTo>
                    <a:pt x="736" y="2777"/>
                  </a:lnTo>
                  <a:lnTo>
                    <a:pt x="2561" y="399"/>
                  </a:lnTo>
                  <a:lnTo>
                    <a:pt x="2118" y="82"/>
                  </a:lnTo>
                  <a:lnTo>
                    <a:pt x="1898" y="0"/>
                  </a:lnTo>
                  <a:lnTo>
                    <a:pt x="0" y="2485"/>
                  </a:lnTo>
                  <a:close/>
                </a:path>
              </a:pathLst>
            </a:custGeom>
            <a:solidFill>
              <a:srgbClr val="FFB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>
                <a:solidFill>
                  <a:srgbClr val="FFFFFF"/>
                </a:solidFill>
              </a:endParaRPr>
            </a:p>
          </p:txBody>
        </p:sp>
        <p:grpSp>
          <p:nvGrpSpPr>
            <p:cNvPr id="1038" name="Group 43"/>
            <p:cNvGrpSpPr>
              <a:grpSpLocks/>
            </p:cNvGrpSpPr>
            <p:nvPr/>
          </p:nvGrpSpPr>
          <p:grpSpPr bwMode="auto">
            <a:xfrm>
              <a:off x="5697" y="321"/>
              <a:ext cx="650" cy="592"/>
              <a:chOff x="5697" y="321"/>
              <a:chExt cx="650" cy="592"/>
            </a:xfrm>
          </p:grpSpPr>
          <p:grpSp>
            <p:nvGrpSpPr>
              <p:cNvPr id="1039" name="Group 44"/>
              <p:cNvGrpSpPr>
                <a:grpSpLocks/>
              </p:cNvGrpSpPr>
              <p:nvPr/>
            </p:nvGrpSpPr>
            <p:grpSpPr bwMode="auto">
              <a:xfrm>
                <a:off x="5697" y="321"/>
                <a:ext cx="650" cy="592"/>
                <a:chOff x="5697" y="321"/>
                <a:chExt cx="650" cy="592"/>
              </a:xfrm>
            </p:grpSpPr>
            <p:sp>
              <p:nvSpPr>
                <p:cNvPr id="1041" name="Freeform 45"/>
                <p:cNvSpPr>
                  <a:spLocks noChangeArrowheads="1"/>
                </p:cNvSpPr>
                <p:nvPr/>
              </p:nvSpPr>
              <p:spPr bwMode="auto">
                <a:xfrm rot="-3180000">
                  <a:off x="6089" y="777"/>
                  <a:ext cx="23" cy="126"/>
                </a:xfrm>
                <a:custGeom>
                  <a:avLst/>
                  <a:gdLst>
                    <a:gd name="T0" fmla="*/ 0 w 245"/>
                    <a:gd name="T1" fmla="*/ 0 h 806"/>
                    <a:gd name="T2" fmla="*/ 0 w 245"/>
                    <a:gd name="T3" fmla="*/ 0 h 806"/>
                    <a:gd name="T4" fmla="*/ 0 w 245"/>
                    <a:gd name="T5" fmla="*/ 0 h 806"/>
                    <a:gd name="T6" fmla="*/ 0 w 245"/>
                    <a:gd name="T7" fmla="*/ 0 h 806"/>
                    <a:gd name="T8" fmla="*/ 0 w 245"/>
                    <a:gd name="T9" fmla="*/ 0 h 806"/>
                    <a:gd name="T10" fmla="*/ 0 w 245"/>
                    <a:gd name="T11" fmla="*/ 0 h 806"/>
                    <a:gd name="T12" fmla="*/ 0 w 245"/>
                    <a:gd name="T13" fmla="*/ 0 h 806"/>
                    <a:gd name="T14" fmla="*/ 0 w 245"/>
                    <a:gd name="T15" fmla="*/ 0 h 80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45"/>
                    <a:gd name="T25" fmla="*/ 0 h 806"/>
                    <a:gd name="T26" fmla="*/ 245 w 245"/>
                    <a:gd name="T27" fmla="*/ 806 h 80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45" h="806">
                      <a:moveTo>
                        <a:pt x="123" y="9"/>
                      </a:moveTo>
                      <a:lnTo>
                        <a:pt x="131" y="342"/>
                      </a:lnTo>
                      <a:lnTo>
                        <a:pt x="0" y="806"/>
                      </a:lnTo>
                      <a:lnTo>
                        <a:pt x="79" y="789"/>
                      </a:lnTo>
                      <a:lnTo>
                        <a:pt x="218" y="376"/>
                      </a:lnTo>
                      <a:lnTo>
                        <a:pt x="245" y="0"/>
                      </a:lnTo>
                      <a:lnTo>
                        <a:pt x="123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ja-JP" altLang="en-US">
                    <a:solidFill>
                      <a:srgbClr val="FFFFFF"/>
                    </a:solidFill>
                  </a:endParaRPr>
                </a:p>
              </p:txBody>
            </p:sp>
            <p:grpSp>
              <p:nvGrpSpPr>
                <p:cNvPr id="1042" name="Group 46"/>
                <p:cNvGrpSpPr>
                  <a:grpSpLocks/>
                </p:cNvGrpSpPr>
                <p:nvPr/>
              </p:nvGrpSpPr>
              <p:grpSpPr bwMode="auto">
                <a:xfrm>
                  <a:off x="5697" y="321"/>
                  <a:ext cx="650" cy="592"/>
                  <a:chOff x="5697" y="321"/>
                  <a:chExt cx="650" cy="592"/>
                </a:xfrm>
              </p:grpSpPr>
              <p:sp>
                <p:nvSpPr>
                  <p:cNvPr id="1043" name="Freeform 47"/>
                  <p:cNvSpPr>
                    <a:spLocks noChangeArrowheads="1"/>
                  </p:cNvSpPr>
                  <p:nvPr/>
                </p:nvSpPr>
                <p:spPr bwMode="auto">
                  <a:xfrm rot="-3180000">
                    <a:off x="5885" y="390"/>
                    <a:ext cx="58" cy="55"/>
                  </a:xfrm>
                  <a:custGeom>
                    <a:avLst/>
                    <a:gdLst>
                      <a:gd name="T0" fmla="*/ 0 w 604"/>
                      <a:gd name="T1" fmla="*/ 0 h 349"/>
                      <a:gd name="T2" fmla="*/ 0 w 604"/>
                      <a:gd name="T3" fmla="*/ 0 h 349"/>
                      <a:gd name="T4" fmla="*/ 0 w 604"/>
                      <a:gd name="T5" fmla="*/ 0 h 349"/>
                      <a:gd name="T6" fmla="*/ 0 w 604"/>
                      <a:gd name="T7" fmla="*/ 0 h 349"/>
                      <a:gd name="T8" fmla="*/ 0 w 604"/>
                      <a:gd name="T9" fmla="*/ 0 h 349"/>
                      <a:gd name="T10" fmla="*/ 0 w 604"/>
                      <a:gd name="T11" fmla="*/ 0 h 349"/>
                      <a:gd name="T12" fmla="*/ 0 w 604"/>
                      <a:gd name="T13" fmla="*/ 0 h 349"/>
                      <a:gd name="T14" fmla="*/ 0 w 604"/>
                      <a:gd name="T15" fmla="*/ 0 h 349"/>
                      <a:gd name="T16" fmla="*/ 0 w 604"/>
                      <a:gd name="T17" fmla="*/ 0 h 34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604"/>
                      <a:gd name="T28" fmla="*/ 0 h 349"/>
                      <a:gd name="T29" fmla="*/ 604 w 604"/>
                      <a:gd name="T30" fmla="*/ 349 h 349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604" h="349">
                        <a:moveTo>
                          <a:pt x="0" y="0"/>
                        </a:moveTo>
                        <a:lnTo>
                          <a:pt x="298" y="184"/>
                        </a:lnTo>
                        <a:lnTo>
                          <a:pt x="500" y="349"/>
                        </a:lnTo>
                        <a:lnTo>
                          <a:pt x="604" y="140"/>
                        </a:lnTo>
                        <a:lnTo>
                          <a:pt x="359" y="9"/>
                        </a:lnTo>
                        <a:lnTo>
                          <a:pt x="464" y="184"/>
                        </a:lnTo>
                        <a:lnTo>
                          <a:pt x="131" y="1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ja-JP" altLang="en-US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44" name="Freeform 48"/>
                  <p:cNvSpPr>
                    <a:spLocks noChangeArrowheads="1"/>
                  </p:cNvSpPr>
                  <p:nvPr/>
                </p:nvSpPr>
                <p:spPr bwMode="auto">
                  <a:xfrm rot="-3180000">
                    <a:off x="5924" y="482"/>
                    <a:ext cx="104" cy="192"/>
                  </a:xfrm>
                  <a:custGeom>
                    <a:avLst/>
                    <a:gdLst>
                      <a:gd name="T0" fmla="*/ 0 w 1064"/>
                      <a:gd name="T1" fmla="*/ 0 h 1230"/>
                      <a:gd name="T2" fmla="*/ 0 w 1064"/>
                      <a:gd name="T3" fmla="*/ 0 h 1230"/>
                      <a:gd name="T4" fmla="*/ 0 w 1064"/>
                      <a:gd name="T5" fmla="*/ 0 h 1230"/>
                      <a:gd name="T6" fmla="*/ 0 w 1064"/>
                      <a:gd name="T7" fmla="*/ 0 h 1230"/>
                      <a:gd name="T8" fmla="*/ 0 w 1064"/>
                      <a:gd name="T9" fmla="*/ 0 h 1230"/>
                      <a:gd name="T10" fmla="*/ 0 w 1064"/>
                      <a:gd name="T11" fmla="*/ 0 h 1230"/>
                      <a:gd name="T12" fmla="*/ 0 w 1064"/>
                      <a:gd name="T13" fmla="*/ 0 h 1230"/>
                      <a:gd name="T14" fmla="*/ 0 w 1064"/>
                      <a:gd name="T15" fmla="*/ 0 h 1230"/>
                      <a:gd name="T16" fmla="*/ 0 w 1064"/>
                      <a:gd name="T17" fmla="*/ 0 h 1230"/>
                      <a:gd name="T18" fmla="*/ 0 w 1064"/>
                      <a:gd name="T19" fmla="*/ 0 h 1230"/>
                      <a:gd name="T20" fmla="*/ 0 w 1064"/>
                      <a:gd name="T21" fmla="*/ 0 h 1230"/>
                      <a:gd name="T22" fmla="*/ 0 w 1064"/>
                      <a:gd name="T23" fmla="*/ 0 h 1230"/>
                      <a:gd name="T24" fmla="*/ 0 w 1064"/>
                      <a:gd name="T25" fmla="*/ 0 h 1230"/>
                      <a:gd name="T26" fmla="*/ 0 w 1064"/>
                      <a:gd name="T27" fmla="*/ 0 h 1230"/>
                      <a:gd name="T28" fmla="*/ 0 w 1064"/>
                      <a:gd name="T29" fmla="*/ 0 h 1230"/>
                      <a:gd name="T30" fmla="*/ 0 w 1064"/>
                      <a:gd name="T31" fmla="*/ 0 h 1230"/>
                      <a:gd name="T32" fmla="*/ 0 w 1064"/>
                      <a:gd name="T33" fmla="*/ 0 h 1230"/>
                      <a:gd name="T34" fmla="*/ 0 w 1064"/>
                      <a:gd name="T35" fmla="*/ 0 h 1230"/>
                      <a:gd name="T36" fmla="*/ 0 w 1064"/>
                      <a:gd name="T37" fmla="*/ 0 h 1230"/>
                      <a:gd name="T38" fmla="*/ 0 w 1064"/>
                      <a:gd name="T39" fmla="*/ 0 h 1230"/>
                      <a:gd name="T40" fmla="*/ 0 w 1064"/>
                      <a:gd name="T41" fmla="*/ 0 h 1230"/>
                      <a:gd name="T42" fmla="*/ 0 w 1064"/>
                      <a:gd name="T43" fmla="*/ 0 h 1230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064"/>
                      <a:gd name="T67" fmla="*/ 0 h 1230"/>
                      <a:gd name="T68" fmla="*/ 1064 w 1064"/>
                      <a:gd name="T69" fmla="*/ 1230 h 1230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064" h="1230">
                        <a:moveTo>
                          <a:pt x="741" y="129"/>
                        </a:moveTo>
                        <a:lnTo>
                          <a:pt x="485" y="352"/>
                        </a:lnTo>
                        <a:lnTo>
                          <a:pt x="163" y="762"/>
                        </a:lnTo>
                        <a:lnTo>
                          <a:pt x="0" y="1101"/>
                        </a:lnTo>
                        <a:lnTo>
                          <a:pt x="59" y="1230"/>
                        </a:lnTo>
                        <a:lnTo>
                          <a:pt x="262" y="1201"/>
                        </a:lnTo>
                        <a:lnTo>
                          <a:pt x="578" y="914"/>
                        </a:lnTo>
                        <a:lnTo>
                          <a:pt x="876" y="534"/>
                        </a:lnTo>
                        <a:lnTo>
                          <a:pt x="1034" y="270"/>
                        </a:lnTo>
                        <a:lnTo>
                          <a:pt x="1064" y="84"/>
                        </a:lnTo>
                        <a:lnTo>
                          <a:pt x="977" y="0"/>
                        </a:lnTo>
                        <a:lnTo>
                          <a:pt x="836" y="65"/>
                        </a:lnTo>
                        <a:lnTo>
                          <a:pt x="969" y="107"/>
                        </a:lnTo>
                        <a:lnTo>
                          <a:pt x="876" y="352"/>
                        </a:lnTo>
                        <a:lnTo>
                          <a:pt x="690" y="656"/>
                        </a:lnTo>
                        <a:lnTo>
                          <a:pt x="350" y="1008"/>
                        </a:lnTo>
                        <a:lnTo>
                          <a:pt x="116" y="1114"/>
                        </a:lnTo>
                        <a:lnTo>
                          <a:pt x="135" y="943"/>
                        </a:lnTo>
                        <a:lnTo>
                          <a:pt x="437" y="504"/>
                        </a:lnTo>
                        <a:lnTo>
                          <a:pt x="831" y="118"/>
                        </a:lnTo>
                        <a:lnTo>
                          <a:pt x="741" y="12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ja-JP" altLang="en-US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45" name="Freeform 49"/>
                  <p:cNvSpPr>
                    <a:spLocks noChangeArrowheads="1"/>
                  </p:cNvSpPr>
                  <p:nvPr/>
                </p:nvSpPr>
                <p:spPr bwMode="auto">
                  <a:xfrm rot="-3180000">
                    <a:off x="5847" y="410"/>
                    <a:ext cx="194" cy="397"/>
                  </a:xfrm>
                  <a:custGeom>
                    <a:avLst/>
                    <a:gdLst>
                      <a:gd name="T0" fmla="*/ 0 w 2002"/>
                      <a:gd name="T1" fmla="*/ 0 h 2521"/>
                      <a:gd name="T2" fmla="*/ 0 w 2002"/>
                      <a:gd name="T3" fmla="*/ 0 h 2521"/>
                      <a:gd name="T4" fmla="*/ 0 w 2002"/>
                      <a:gd name="T5" fmla="*/ 0 h 2521"/>
                      <a:gd name="T6" fmla="*/ 0 w 2002"/>
                      <a:gd name="T7" fmla="*/ 0 h 2521"/>
                      <a:gd name="T8" fmla="*/ 0 w 2002"/>
                      <a:gd name="T9" fmla="*/ 0 h 2521"/>
                      <a:gd name="T10" fmla="*/ 0 w 2002"/>
                      <a:gd name="T11" fmla="*/ 0 h 252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002"/>
                      <a:gd name="T19" fmla="*/ 0 h 2521"/>
                      <a:gd name="T20" fmla="*/ 2002 w 2002"/>
                      <a:gd name="T21" fmla="*/ 2521 h 2521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002" h="2521">
                        <a:moveTo>
                          <a:pt x="1941" y="0"/>
                        </a:moveTo>
                        <a:lnTo>
                          <a:pt x="0" y="2521"/>
                        </a:lnTo>
                        <a:lnTo>
                          <a:pt x="192" y="2450"/>
                        </a:lnTo>
                        <a:lnTo>
                          <a:pt x="2002" y="61"/>
                        </a:lnTo>
                        <a:lnTo>
                          <a:pt x="1941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ja-JP" altLang="en-US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46" name="Freeform 50"/>
                  <p:cNvSpPr>
                    <a:spLocks noChangeArrowheads="1"/>
                  </p:cNvSpPr>
                  <p:nvPr/>
                </p:nvSpPr>
                <p:spPr bwMode="auto">
                  <a:xfrm rot="-3180000">
                    <a:off x="5875" y="320"/>
                    <a:ext cx="292" cy="594"/>
                  </a:xfrm>
                  <a:custGeom>
                    <a:avLst/>
                    <a:gdLst>
                      <a:gd name="T0" fmla="*/ 0 w 3007"/>
                      <a:gd name="T1" fmla="*/ 0 h 3771"/>
                      <a:gd name="T2" fmla="*/ 0 w 3007"/>
                      <a:gd name="T3" fmla="*/ 0 h 3771"/>
                      <a:gd name="T4" fmla="*/ 0 w 3007"/>
                      <a:gd name="T5" fmla="*/ 0 h 3771"/>
                      <a:gd name="T6" fmla="*/ 0 w 3007"/>
                      <a:gd name="T7" fmla="*/ 0 h 3771"/>
                      <a:gd name="T8" fmla="*/ 0 w 3007"/>
                      <a:gd name="T9" fmla="*/ 0 h 3771"/>
                      <a:gd name="T10" fmla="*/ 0 w 3007"/>
                      <a:gd name="T11" fmla="*/ 0 h 3771"/>
                      <a:gd name="T12" fmla="*/ 0 w 3007"/>
                      <a:gd name="T13" fmla="*/ 0 h 3771"/>
                      <a:gd name="T14" fmla="*/ 0 w 3007"/>
                      <a:gd name="T15" fmla="*/ 0 h 3771"/>
                      <a:gd name="T16" fmla="*/ 0 w 3007"/>
                      <a:gd name="T17" fmla="*/ 0 h 3771"/>
                      <a:gd name="T18" fmla="*/ 0 w 3007"/>
                      <a:gd name="T19" fmla="*/ 0 h 3771"/>
                      <a:gd name="T20" fmla="*/ 0 w 3007"/>
                      <a:gd name="T21" fmla="*/ 0 h 3771"/>
                      <a:gd name="T22" fmla="*/ 0 w 3007"/>
                      <a:gd name="T23" fmla="*/ 0 h 3771"/>
                      <a:gd name="T24" fmla="*/ 0 w 3007"/>
                      <a:gd name="T25" fmla="*/ 0 h 3771"/>
                      <a:gd name="T26" fmla="*/ 0 w 3007"/>
                      <a:gd name="T27" fmla="*/ 0 h 3771"/>
                      <a:gd name="T28" fmla="*/ 0 w 3007"/>
                      <a:gd name="T29" fmla="*/ 0 h 3771"/>
                      <a:gd name="T30" fmla="*/ 0 w 3007"/>
                      <a:gd name="T31" fmla="*/ 0 h 3771"/>
                      <a:gd name="T32" fmla="*/ 0 w 3007"/>
                      <a:gd name="T33" fmla="*/ 0 h 3771"/>
                      <a:gd name="T34" fmla="*/ 0 w 3007"/>
                      <a:gd name="T35" fmla="*/ 0 h 3771"/>
                      <a:gd name="T36" fmla="*/ 0 w 3007"/>
                      <a:gd name="T37" fmla="*/ 0 h 3771"/>
                      <a:gd name="T38" fmla="*/ 0 w 3007"/>
                      <a:gd name="T39" fmla="*/ 0 h 3771"/>
                      <a:gd name="T40" fmla="*/ 0 w 3007"/>
                      <a:gd name="T41" fmla="*/ 0 h 3771"/>
                      <a:gd name="T42" fmla="*/ 0 w 3007"/>
                      <a:gd name="T43" fmla="*/ 0 h 3771"/>
                      <a:gd name="T44" fmla="*/ 0 w 3007"/>
                      <a:gd name="T45" fmla="*/ 0 h 3771"/>
                      <a:gd name="T46" fmla="*/ 0 w 3007"/>
                      <a:gd name="T47" fmla="*/ 0 h 3771"/>
                      <a:gd name="T48" fmla="*/ 0 w 3007"/>
                      <a:gd name="T49" fmla="*/ 0 h 3771"/>
                      <a:gd name="T50" fmla="*/ 0 w 3007"/>
                      <a:gd name="T51" fmla="*/ 0 h 3771"/>
                      <a:gd name="T52" fmla="*/ 0 w 3007"/>
                      <a:gd name="T53" fmla="*/ 0 h 3771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w 3007"/>
                      <a:gd name="T82" fmla="*/ 0 h 3771"/>
                      <a:gd name="T83" fmla="*/ 3007 w 3007"/>
                      <a:gd name="T84" fmla="*/ 3771 h 3771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T81" t="T82" r="T83" b="T84"/>
                    <a:pathLst>
                      <a:path w="3007" h="3771">
                        <a:moveTo>
                          <a:pt x="95" y="2844"/>
                        </a:moveTo>
                        <a:lnTo>
                          <a:pt x="394" y="2834"/>
                        </a:lnTo>
                        <a:lnTo>
                          <a:pt x="821" y="3009"/>
                        </a:lnTo>
                        <a:lnTo>
                          <a:pt x="681" y="2817"/>
                        </a:lnTo>
                        <a:lnTo>
                          <a:pt x="367" y="2703"/>
                        </a:lnTo>
                        <a:lnTo>
                          <a:pt x="637" y="2720"/>
                        </a:lnTo>
                        <a:lnTo>
                          <a:pt x="979" y="2870"/>
                        </a:lnTo>
                        <a:lnTo>
                          <a:pt x="2859" y="420"/>
                        </a:lnTo>
                        <a:lnTo>
                          <a:pt x="2578" y="148"/>
                        </a:lnTo>
                        <a:lnTo>
                          <a:pt x="2308" y="0"/>
                        </a:lnTo>
                        <a:lnTo>
                          <a:pt x="2692" y="78"/>
                        </a:lnTo>
                        <a:lnTo>
                          <a:pt x="3007" y="428"/>
                        </a:lnTo>
                        <a:lnTo>
                          <a:pt x="831" y="3273"/>
                        </a:lnTo>
                        <a:lnTo>
                          <a:pt x="481" y="3412"/>
                        </a:lnTo>
                        <a:lnTo>
                          <a:pt x="105" y="3771"/>
                        </a:lnTo>
                        <a:lnTo>
                          <a:pt x="0" y="3667"/>
                        </a:lnTo>
                        <a:lnTo>
                          <a:pt x="131" y="3631"/>
                        </a:lnTo>
                        <a:lnTo>
                          <a:pt x="376" y="3385"/>
                        </a:lnTo>
                        <a:lnTo>
                          <a:pt x="165" y="3273"/>
                        </a:lnTo>
                        <a:lnTo>
                          <a:pt x="165" y="3176"/>
                        </a:lnTo>
                        <a:lnTo>
                          <a:pt x="411" y="3298"/>
                        </a:lnTo>
                        <a:lnTo>
                          <a:pt x="411" y="3186"/>
                        </a:lnTo>
                        <a:lnTo>
                          <a:pt x="603" y="3220"/>
                        </a:lnTo>
                        <a:lnTo>
                          <a:pt x="428" y="3079"/>
                        </a:lnTo>
                        <a:lnTo>
                          <a:pt x="629" y="3062"/>
                        </a:lnTo>
                        <a:lnTo>
                          <a:pt x="95" y="284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ja-JP" altLang="en-US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47" name="Freeform 51"/>
                  <p:cNvSpPr>
                    <a:spLocks noChangeArrowheads="1"/>
                  </p:cNvSpPr>
                  <p:nvPr/>
                </p:nvSpPr>
                <p:spPr bwMode="auto">
                  <a:xfrm rot="-3180000">
                    <a:off x="6032" y="709"/>
                    <a:ext cx="64" cy="53"/>
                  </a:xfrm>
                  <a:custGeom>
                    <a:avLst/>
                    <a:gdLst>
                      <a:gd name="T0" fmla="*/ 0 w 673"/>
                      <a:gd name="T1" fmla="*/ 0 h 342"/>
                      <a:gd name="T2" fmla="*/ 0 w 673"/>
                      <a:gd name="T3" fmla="*/ 0 h 342"/>
                      <a:gd name="T4" fmla="*/ 0 w 673"/>
                      <a:gd name="T5" fmla="*/ 0 h 342"/>
                      <a:gd name="T6" fmla="*/ 0 w 673"/>
                      <a:gd name="T7" fmla="*/ 0 h 342"/>
                      <a:gd name="T8" fmla="*/ 0 w 673"/>
                      <a:gd name="T9" fmla="*/ 0 h 342"/>
                      <a:gd name="T10" fmla="*/ 0 w 673"/>
                      <a:gd name="T11" fmla="*/ 0 h 342"/>
                      <a:gd name="T12" fmla="*/ 0 w 673"/>
                      <a:gd name="T13" fmla="*/ 0 h 342"/>
                      <a:gd name="T14" fmla="*/ 0 w 673"/>
                      <a:gd name="T15" fmla="*/ 0 h 34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673"/>
                      <a:gd name="T25" fmla="*/ 0 h 342"/>
                      <a:gd name="T26" fmla="*/ 673 w 673"/>
                      <a:gd name="T27" fmla="*/ 342 h 342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673" h="342">
                        <a:moveTo>
                          <a:pt x="0" y="80"/>
                        </a:moveTo>
                        <a:lnTo>
                          <a:pt x="255" y="106"/>
                        </a:lnTo>
                        <a:lnTo>
                          <a:pt x="639" y="342"/>
                        </a:lnTo>
                        <a:lnTo>
                          <a:pt x="673" y="289"/>
                        </a:lnTo>
                        <a:lnTo>
                          <a:pt x="447" y="114"/>
                        </a:lnTo>
                        <a:lnTo>
                          <a:pt x="26" y="0"/>
                        </a:lnTo>
                        <a:lnTo>
                          <a:pt x="0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ja-JP" altLang="en-US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48" name="Freeform 52"/>
                  <p:cNvSpPr>
                    <a:spLocks noChangeArrowheads="1"/>
                  </p:cNvSpPr>
                  <p:nvPr/>
                </p:nvSpPr>
                <p:spPr bwMode="auto">
                  <a:xfrm rot="-3180000">
                    <a:off x="6014" y="672"/>
                    <a:ext cx="69" cy="62"/>
                  </a:xfrm>
                  <a:custGeom>
                    <a:avLst/>
                    <a:gdLst>
                      <a:gd name="T0" fmla="*/ 0 w 716"/>
                      <a:gd name="T1" fmla="*/ 0 h 403"/>
                      <a:gd name="T2" fmla="*/ 0 w 716"/>
                      <a:gd name="T3" fmla="*/ 0 h 403"/>
                      <a:gd name="T4" fmla="*/ 0 w 716"/>
                      <a:gd name="T5" fmla="*/ 0 h 403"/>
                      <a:gd name="T6" fmla="*/ 0 w 716"/>
                      <a:gd name="T7" fmla="*/ 0 h 403"/>
                      <a:gd name="T8" fmla="*/ 0 w 716"/>
                      <a:gd name="T9" fmla="*/ 0 h 403"/>
                      <a:gd name="T10" fmla="*/ 0 w 716"/>
                      <a:gd name="T11" fmla="*/ 0 h 403"/>
                      <a:gd name="T12" fmla="*/ 0 w 716"/>
                      <a:gd name="T13" fmla="*/ 0 h 403"/>
                      <a:gd name="T14" fmla="*/ 0 w 716"/>
                      <a:gd name="T15" fmla="*/ 0 h 40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716"/>
                      <a:gd name="T25" fmla="*/ 0 h 403"/>
                      <a:gd name="T26" fmla="*/ 716 w 716"/>
                      <a:gd name="T27" fmla="*/ 403 h 403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716" h="403">
                        <a:moveTo>
                          <a:pt x="0" y="78"/>
                        </a:moveTo>
                        <a:lnTo>
                          <a:pt x="340" y="148"/>
                        </a:lnTo>
                        <a:lnTo>
                          <a:pt x="638" y="403"/>
                        </a:lnTo>
                        <a:lnTo>
                          <a:pt x="716" y="296"/>
                        </a:lnTo>
                        <a:lnTo>
                          <a:pt x="420" y="114"/>
                        </a:lnTo>
                        <a:lnTo>
                          <a:pt x="70" y="0"/>
                        </a:lnTo>
                        <a:lnTo>
                          <a:pt x="0" y="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ja-JP" altLang="en-US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49" name="Freeform 53"/>
                  <p:cNvSpPr>
                    <a:spLocks noChangeArrowheads="1"/>
                  </p:cNvSpPr>
                  <p:nvPr/>
                </p:nvSpPr>
                <p:spPr bwMode="auto">
                  <a:xfrm rot="-3180000">
                    <a:off x="5895" y="442"/>
                    <a:ext cx="69" cy="64"/>
                  </a:xfrm>
                  <a:custGeom>
                    <a:avLst/>
                    <a:gdLst>
                      <a:gd name="T0" fmla="*/ 0 w 717"/>
                      <a:gd name="T1" fmla="*/ 0 h 411"/>
                      <a:gd name="T2" fmla="*/ 0 w 717"/>
                      <a:gd name="T3" fmla="*/ 0 h 411"/>
                      <a:gd name="T4" fmla="*/ 0 w 717"/>
                      <a:gd name="T5" fmla="*/ 0 h 411"/>
                      <a:gd name="T6" fmla="*/ 0 w 717"/>
                      <a:gd name="T7" fmla="*/ 0 h 411"/>
                      <a:gd name="T8" fmla="*/ 0 w 717"/>
                      <a:gd name="T9" fmla="*/ 0 h 411"/>
                      <a:gd name="T10" fmla="*/ 0 w 717"/>
                      <a:gd name="T11" fmla="*/ 0 h 411"/>
                      <a:gd name="T12" fmla="*/ 0 w 717"/>
                      <a:gd name="T13" fmla="*/ 0 h 411"/>
                      <a:gd name="T14" fmla="*/ 0 w 717"/>
                      <a:gd name="T15" fmla="*/ 0 h 41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717"/>
                      <a:gd name="T25" fmla="*/ 0 h 411"/>
                      <a:gd name="T26" fmla="*/ 717 w 717"/>
                      <a:gd name="T27" fmla="*/ 411 h 411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717" h="411">
                        <a:moveTo>
                          <a:pt x="0" y="78"/>
                        </a:moveTo>
                        <a:lnTo>
                          <a:pt x="316" y="139"/>
                        </a:lnTo>
                        <a:lnTo>
                          <a:pt x="649" y="411"/>
                        </a:lnTo>
                        <a:lnTo>
                          <a:pt x="717" y="314"/>
                        </a:lnTo>
                        <a:lnTo>
                          <a:pt x="394" y="87"/>
                        </a:lnTo>
                        <a:lnTo>
                          <a:pt x="54" y="0"/>
                        </a:lnTo>
                        <a:lnTo>
                          <a:pt x="0" y="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ja-JP" altLang="en-US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050" name="Freeform 54"/>
                  <p:cNvSpPr>
                    <a:spLocks noChangeArrowheads="1"/>
                  </p:cNvSpPr>
                  <p:nvPr/>
                </p:nvSpPr>
                <p:spPr bwMode="auto">
                  <a:xfrm rot="-3180000">
                    <a:off x="5879" y="417"/>
                    <a:ext cx="68" cy="60"/>
                  </a:xfrm>
                  <a:custGeom>
                    <a:avLst/>
                    <a:gdLst>
                      <a:gd name="T0" fmla="*/ 0 w 709"/>
                      <a:gd name="T1" fmla="*/ 0 h 386"/>
                      <a:gd name="T2" fmla="*/ 0 w 709"/>
                      <a:gd name="T3" fmla="*/ 0 h 386"/>
                      <a:gd name="T4" fmla="*/ 0 w 709"/>
                      <a:gd name="T5" fmla="*/ 0 h 386"/>
                      <a:gd name="T6" fmla="*/ 0 w 709"/>
                      <a:gd name="T7" fmla="*/ 0 h 386"/>
                      <a:gd name="T8" fmla="*/ 0 w 709"/>
                      <a:gd name="T9" fmla="*/ 0 h 386"/>
                      <a:gd name="T10" fmla="*/ 0 w 709"/>
                      <a:gd name="T11" fmla="*/ 0 h 386"/>
                      <a:gd name="T12" fmla="*/ 0 w 709"/>
                      <a:gd name="T13" fmla="*/ 0 h 386"/>
                      <a:gd name="T14" fmla="*/ 0 w 709"/>
                      <a:gd name="T15" fmla="*/ 0 h 38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709"/>
                      <a:gd name="T25" fmla="*/ 0 h 386"/>
                      <a:gd name="T26" fmla="*/ 709 w 709"/>
                      <a:gd name="T27" fmla="*/ 386 h 38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709" h="386">
                        <a:moveTo>
                          <a:pt x="0" y="88"/>
                        </a:moveTo>
                        <a:lnTo>
                          <a:pt x="272" y="131"/>
                        </a:lnTo>
                        <a:lnTo>
                          <a:pt x="665" y="386"/>
                        </a:lnTo>
                        <a:lnTo>
                          <a:pt x="709" y="308"/>
                        </a:lnTo>
                        <a:lnTo>
                          <a:pt x="306" y="53"/>
                        </a:lnTo>
                        <a:lnTo>
                          <a:pt x="43" y="0"/>
                        </a:lnTo>
                        <a:lnTo>
                          <a:pt x="0" y="8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ja-JP" altLang="en-US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sp>
            <p:nvSpPr>
              <p:cNvPr id="1040" name="Line 55"/>
              <p:cNvSpPr>
                <a:spLocks noChangeShapeType="1"/>
              </p:cNvSpPr>
              <p:nvPr/>
            </p:nvSpPr>
            <p:spPr bwMode="auto">
              <a:xfrm>
                <a:off x="5839" y="397"/>
                <a:ext cx="18" cy="37"/>
              </a:xfrm>
              <a:prstGeom prst="line">
                <a:avLst/>
              </a:prstGeom>
              <a:noFill/>
              <a:ln w="38160" cap="sq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7" name="Text Box 4"/>
          <p:cNvSpPr txBox="1">
            <a:spLocks noChangeArrowheads="1"/>
          </p:cNvSpPr>
          <p:nvPr/>
        </p:nvSpPr>
        <p:spPr bwMode="auto">
          <a:xfrm>
            <a:off x="689265" y="6583680"/>
            <a:ext cx="5811504" cy="24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pPr>
              <a:buClrTx/>
              <a:buFontTx/>
              <a:buNone/>
            </a:pPr>
            <a:r>
              <a:rPr kumimoji="0" lang="en-US" altLang="ja-JP" sz="1000" dirty="0">
                <a:solidFill>
                  <a:srgbClr val="FFFFFF">
                    <a:lumMod val="50000"/>
                  </a:srgbClr>
                </a:solidFill>
              </a:rPr>
              <a:t>CSC.T433 Advanced Computer Architecture, Department of Computer Science, TOKYO TECH</a:t>
            </a:r>
            <a:endParaRPr kumimoji="0" lang="ja-JP" altLang="en-US" sz="1000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9202266" y="6470650"/>
            <a:ext cx="5741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pPr algn="r">
              <a:buClrTx/>
              <a:buFontTx/>
              <a:buNone/>
            </a:pPr>
            <a:fld id="{266A0C1C-90A6-4AE4-BA0D-FAB206AB0762}" type="slidenum">
              <a:rPr kumimoji="0" lang="en-US" altLang="ja-JP" sz="1600">
                <a:solidFill>
                  <a:srgbClr val="000000"/>
                </a:solidFill>
              </a:rPr>
              <a:pPr algn="r">
                <a:buClrTx/>
                <a:buFontTx/>
                <a:buNone/>
              </a:pPr>
              <a:t>‹#›</a:t>
            </a:fld>
            <a:endParaRPr kumimoji="0" lang="en-US" altLang="ja-JP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64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+mj-lt"/>
          <a:ea typeface="+mj-ea"/>
          <a:cs typeface="ＭＳ Ｐゴシック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Comic Sans MS" pitchFamily="64" charset="0"/>
          <a:ea typeface="ＭＳ Ｐゴシック" pitchFamily="48" charset="-128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Comic Sans MS" pitchFamily="64" charset="0"/>
          <a:ea typeface="ＭＳ Ｐゴシック" pitchFamily="48" charset="-128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Comic Sans MS" pitchFamily="64" charset="0"/>
          <a:ea typeface="ＭＳ Ｐゴシック" pitchFamily="48" charset="-128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kumimoji="1" sz="2800">
          <a:solidFill>
            <a:srgbClr val="000000"/>
          </a:solidFill>
          <a:latin typeface="Comic Sans MS" pitchFamily="64" charset="0"/>
          <a:ea typeface="ＭＳ Ｐゴシック" pitchFamily="48" charset="-128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Comic Sans MS" pitchFamily="64" charset="0"/>
          <a:ea typeface="ＭＳ Ｐゴシック" pitchFamily="48" charset="-128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Comic Sans MS" pitchFamily="64" charset="0"/>
          <a:ea typeface="ＭＳ Ｐゴシック" pitchFamily="48" charset="-128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Comic Sans MS" pitchFamily="64" charset="0"/>
          <a:ea typeface="ＭＳ Ｐゴシック" pitchFamily="48" charset="-128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Comic Sans MS" pitchFamily="64" charset="0"/>
          <a:ea typeface="ＭＳ Ｐゴシック" pitchFamily="48" charset="-128"/>
        </a:defRPr>
      </a:lvl9pPr>
    </p:titleStyle>
    <p:bodyStyle>
      <a:lvl1pPr marL="342900" indent="-3429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kumimoji="1" sz="2400">
          <a:solidFill>
            <a:srgbClr val="000000"/>
          </a:solidFill>
          <a:latin typeface="+mn-lt"/>
          <a:ea typeface="+mn-ea"/>
          <a:cs typeface="ＭＳ Ｐゴシック" charset="0"/>
        </a:defRPr>
      </a:lvl1pPr>
      <a:lvl2pPr marL="800100" indent="-3429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kumimoji="1" sz="2200">
          <a:solidFill>
            <a:srgbClr val="000000"/>
          </a:solidFill>
          <a:latin typeface="+mn-lt"/>
          <a:ea typeface="+mn-ea"/>
        </a:defRPr>
      </a:lvl2pPr>
      <a:lvl3pPr marL="1257300" indent="-3429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kumimoji="1" sz="2000">
          <a:solidFill>
            <a:srgbClr val="000000"/>
          </a:solidFill>
          <a:latin typeface="+mn-lt"/>
          <a:ea typeface="+mn-ea"/>
        </a:defRPr>
      </a:lvl3pPr>
      <a:lvl4pPr marL="1657350" indent="-28575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kumimoji="1">
          <a:solidFill>
            <a:srgbClr val="000000"/>
          </a:solidFill>
          <a:latin typeface="+mn-lt"/>
          <a:ea typeface="+mn-ea"/>
        </a:defRPr>
      </a:lvl4pPr>
      <a:lvl5pPr marL="2114550" indent="-28575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417290" y="1916832"/>
            <a:ext cx="9177560" cy="136815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pPr algn="ctr">
              <a:buClrTx/>
              <a:buFontTx/>
              <a:buNone/>
            </a:pPr>
            <a:r>
              <a:rPr kumimoji="0" lang="en-US" altLang="ja-JP" sz="3600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Advanced Computer Architecture</a:t>
            </a:r>
          </a:p>
        </p:txBody>
      </p:sp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777331" y="3645024"/>
            <a:ext cx="8640959" cy="122413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pPr algn="ctr"/>
            <a:r>
              <a:rPr lang="en-US" altLang="ja-JP" sz="2800">
                <a:solidFill>
                  <a:srgbClr val="A50021"/>
                </a:solidFill>
              </a:rPr>
              <a:t>Final Report</a:t>
            </a:r>
            <a:endParaRPr lang="en-US" altLang="ja-JP" sz="2800" dirty="0">
              <a:solidFill>
                <a:srgbClr val="A50021"/>
              </a:solidFill>
            </a:endParaRPr>
          </a:p>
        </p:txBody>
      </p:sp>
      <p:sp>
        <p:nvSpPr>
          <p:cNvPr id="706563" name="Text Box 3"/>
          <p:cNvSpPr txBox="1">
            <a:spLocks noChangeArrowheads="1"/>
          </p:cNvSpPr>
          <p:nvPr/>
        </p:nvSpPr>
        <p:spPr bwMode="auto">
          <a:xfrm>
            <a:off x="7454900" y="116632"/>
            <a:ext cx="2315355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pPr>
              <a:buClrTx/>
              <a:buFontTx/>
              <a:buNone/>
            </a:pPr>
            <a:r>
              <a:rPr kumimoji="0" lang="en-US" altLang="ja-JP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Ver</a:t>
            </a:r>
            <a:r>
              <a:rPr kumimoji="0" lang="en-US" altLang="ja-JP" sz="2000">
                <a:solidFill>
                  <a:schemeClr val="bg2">
                    <a:lumMod val="60000"/>
                    <a:lumOff val="40000"/>
                  </a:schemeClr>
                </a:solidFill>
              </a:rPr>
              <a:t>. 2022-01-26a</a:t>
            </a:r>
            <a:endParaRPr kumimoji="0" lang="en-US" altLang="ja-JP" sz="2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06565" name="Text Box 5"/>
          <p:cNvSpPr txBox="1">
            <a:spLocks noChangeArrowheads="1"/>
          </p:cNvSpPr>
          <p:nvPr/>
        </p:nvSpPr>
        <p:spPr bwMode="auto">
          <a:xfrm>
            <a:off x="2161507" y="188640"/>
            <a:ext cx="2405123" cy="433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pPr>
              <a:buClrTx/>
              <a:buFontTx/>
              <a:buNone/>
            </a:pPr>
            <a:r>
              <a:rPr kumimoji="0" lang="en-US" altLang="ja-JP" sz="2200" dirty="0">
                <a:solidFill>
                  <a:srgbClr val="000000"/>
                </a:solidFill>
              </a:rPr>
              <a:t>Fiscal </a:t>
            </a:r>
            <a:r>
              <a:rPr kumimoji="0" lang="en-US" altLang="ja-JP" sz="2200">
                <a:solidFill>
                  <a:srgbClr val="000000"/>
                </a:solidFill>
              </a:rPr>
              <a:t>Year 2022</a:t>
            </a:r>
            <a:endParaRPr kumimoji="0" lang="ja-JP" altLang="ja-JP" sz="2200" dirty="0">
              <a:solidFill>
                <a:srgbClr val="00000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881786" y="829161"/>
            <a:ext cx="45704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0" dirty="0">
                <a:solidFill>
                  <a:schemeClr val="accent6">
                    <a:lumMod val="75000"/>
                  </a:schemeClr>
                </a:solidFill>
              </a:rPr>
              <a:t>Course number: CSC.T433</a:t>
            </a:r>
            <a:endParaRPr kumimoji="1" lang="en-US" altLang="ja-JP" sz="20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kumimoji="1" lang="en-US" altLang="ja-JP" sz="2000" dirty="0">
                <a:solidFill>
                  <a:schemeClr val="accent6">
                    <a:lumMod val="75000"/>
                  </a:schemeClr>
                </a:solidFill>
              </a:rPr>
              <a:t>School of Computing, </a:t>
            </a:r>
          </a:p>
          <a:p>
            <a:r>
              <a:rPr kumimoji="1" lang="en-US" altLang="ja-JP" sz="2000" dirty="0">
                <a:solidFill>
                  <a:schemeClr val="accent6">
                    <a:lumMod val="75000"/>
                  </a:schemeClr>
                </a:solidFill>
              </a:rPr>
              <a:t>Graduate major in Computer Science</a:t>
            </a:r>
            <a:endParaRPr kumimoji="1" lang="ja-JP" altLang="en-US" sz="2000" b="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41826" y="5940569"/>
            <a:ext cx="44390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chemeClr val="tx1"/>
                </a:solidFill>
              </a:rPr>
              <a:t>Kenji Kise, Department of Computer Science</a:t>
            </a:r>
          </a:p>
          <a:p>
            <a:r>
              <a:rPr kumimoji="1" lang="en-US" altLang="ja-JP" sz="1600" dirty="0" err="1">
                <a:solidFill>
                  <a:schemeClr val="tx1"/>
                </a:solidFill>
              </a:rPr>
              <a:t>kise</a:t>
            </a:r>
            <a:r>
              <a:rPr kumimoji="1" lang="en-US" altLang="ja-JP" sz="1600" dirty="0">
                <a:solidFill>
                  <a:schemeClr val="tx1"/>
                </a:solidFill>
              </a:rPr>
              <a:t> _at_ c.titech.ac.jp 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35E78D21-E66D-4971-8903-644D4369F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58" y="5602014"/>
            <a:ext cx="46273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www.arch.cs.titech.ac.jp/lecture/ACA/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Room No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.W831,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HyFlex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 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           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ＭＳ Ｐゴシック" pitchFamily="50" charset="-128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Mon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13:45-15:25, </a:t>
            </a:r>
            <a:r>
              <a:rPr kumimoji="1" lang="en-US" altLang="ja-JP" sz="18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Thr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ＭＳ Ｐゴシック" pitchFamily="50" charset="-128"/>
                <a:cs typeface="+mn-cs"/>
              </a:rPr>
              <a:t>13:45-15:25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71479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6. </a:t>
            </a:r>
            <a:r>
              <a:rPr lang="en-US" altLang="ja-JP" dirty="0"/>
              <a:t>Building blocks for synchronization</a:t>
            </a:r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000" dirty="0">
                <a:solidFill>
                  <a:schemeClr val="accent6"/>
                </a:solidFill>
              </a:rPr>
              <a:t>Fetch-and-increment</a:t>
            </a:r>
            <a:r>
              <a:rPr kumimoji="1" lang="en-US" altLang="ja-JP" sz="2000" dirty="0"/>
              <a:t> reads an original value from memory and increments (adds one to) it in memory atomically</a:t>
            </a:r>
          </a:p>
          <a:p>
            <a:r>
              <a:rPr lang="en-US" altLang="ja-JP" sz="2000" dirty="0"/>
              <a:t>Implement fetch-and-increment (FAI) using the load-linked/store-conditional instruction pair</a:t>
            </a:r>
          </a:p>
          <a:p>
            <a:pPr lvl="1"/>
            <a:r>
              <a:rPr lang="en-US" altLang="ja-JP" sz="2000" dirty="0"/>
              <a:t>Refer the discussion of implementing an atomic exchange EXCH</a:t>
            </a:r>
          </a:p>
          <a:p>
            <a:r>
              <a:rPr lang="en-US" altLang="ja-JP" sz="2000" dirty="0"/>
              <a:t>Implement BARRIER() using FAI</a:t>
            </a:r>
          </a:p>
          <a:p>
            <a:endParaRPr lang="en-US" altLang="ja-JP" sz="2000" dirty="0"/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86101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7. Cache coherence protocols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0839" y="1119188"/>
            <a:ext cx="8812211" cy="5080000"/>
          </a:xfrm>
        </p:spPr>
        <p:txBody>
          <a:bodyPr/>
          <a:lstStyle/>
          <a:p>
            <a:r>
              <a:rPr kumimoji="1" lang="en-US" altLang="ja-JP" dirty="0"/>
              <a:t>Select your favorite commercial multi-core processor</a:t>
            </a:r>
          </a:p>
          <a:p>
            <a:pPr lvl="1"/>
            <a:r>
              <a:rPr lang="en-US" altLang="ja-JP" dirty="0"/>
              <a:t>Describe the memory organization including caches and main memory</a:t>
            </a:r>
          </a:p>
          <a:p>
            <a:pPr lvl="2"/>
            <a:r>
              <a:rPr lang="en-US" altLang="ja-JP" dirty="0"/>
              <a:t>cache line size, write policy, write allocate/no-allocate, direct-mapped/set-associative, the number of caches (L1, L2, and L3?)</a:t>
            </a:r>
          </a:p>
          <a:p>
            <a:pPr lvl="1"/>
            <a:r>
              <a:rPr kumimoji="1" lang="en-US" altLang="ja-JP" dirty="0"/>
              <a:t>Describe the cache coherence protocol used there</a:t>
            </a:r>
          </a:p>
          <a:p>
            <a:pPr marL="457200" lvl="1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580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350838" y="33047"/>
            <a:ext cx="9355484" cy="777875"/>
          </a:xfrm>
        </p:spPr>
        <p:txBody>
          <a:bodyPr/>
          <a:lstStyle/>
          <a:p>
            <a:r>
              <a:rPr lang="en-US" altLang="ja-JP">
                <a:solidFill>
                  <a:srgbClr val="C00000"/>
                </a:solidFill>
              </a:rPr>
              <a:t>Final report of Advanced Computer Architecture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4854" y="1119188"/>
            <a:ext cx="8923436" cy="511812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ja-JP">
                <a:solidFill>
                  <a:schemeClr val="tx1"/>
                </a:solidFill>
              </a:rPr>
              <a:t>Please submit </a:t>
            </a:r>
            <a:r>
              <a:rPr lang="en-US" altLang="ja-JP" dirty="0">
                <a:solidFill>
                  <a:schemeClr val="tx1"/>
                </a:solidFill>
              </a:rPr>
              <a:t>your final report describing your answers to questions 1 - 7 in a PDF </a:t>
            </a:r>
            <a:r>
              <a:rPr lang="en-US" altLang="ja-JP">
                <a:solidFill>
                  <a:schemeClr val="tx1"/>
                </a:solidFill>
              </a:rPr>
              <a:t>file </a:t>
            </a:r>
            <a:br>
              <a:rPr lang="en-US" altLang="ja-JP">
                <a:solidFill>
                  <a:schemeClr val="tx1"/>
                </a:solidFill>
              </a:rPr>
            </a:br>
            <a:r>
              <a:rPr lang="en-US" altLang="ja-JP">
                <a:solidFill>
                  <a:schemeClr val="tx1"/>
                </a:solidFill>
              </a:rPr>
              <a:t>via E-mail (kise [at] </a:t>
            </a:r>
            <a:r>
              <a:rPr lang="en-US" altLang="ja-JP"/>
              <a:t>c.titech.ac.jp ) </a:t>
            </a:r>
            <a:r>
              <a:rPr lang="en-US" altLang="ja-JP">
                <a:solidFill>
                  <a:schemeClr val="accent6"/>
                </a:solidFill>
              </a:rPr>
              <a:t>by</a:t>
            </a:r>
            <a:r>
              <a:rPr lang="en-US" altLang="ja-JP">
                <a:solidFill>
                  <a:schemeClr val="tx1"/>
                </a:solidFill>
              </a:rPr>
              <a:t> </a:t>
            </a:r>
            <a:r>
              <a:rPr lang="en-US" altLang="ja-JP">
                <a:solidFill>
                  <a:schemeClr val="accent6"/>
                </a:solidFill>
              </a:rPr>
              <a:t>February 13, 2023</a:t>
            </a:r>
          </a:p>
          <a:p>
            <a:pPr lvl="1"/>
            <a:r>
              <a:rPr lang="en-US" altLang="ja-JP" sz="2000"/>
              <a:t>E-mail title should be “Report of Advanced Computer Architecture”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/>
              <a:t>Please submit the report </a:t>
            </a:r>
            <a:r>
              <a:rPr lang="en-US" altLang="ja-JP">
                <a:solidFill>
                  <a:schemeClr val="accent6"/>
                </a:solidFill>
              </a:rPr>
              <a:t>in 16 pages or less </a:t>
            </a:r>
            <a:r>
              <a:rPr lang="en-US" altLang="ja-JP"/>
              <a:t>on A4 size PDF file, including the cover page.</a:t>
            </a:r>
          </a:p>
          <a:p>
            <a:pPr marL="914400" lvl="1" indent="-457200">
              <a:buFont typeface="+mj-lt"/>
              <a:buAutoNum type="arabicPeriod"/>
            </a:pPr>
            <a:endParaRPr lang="en-US" altLang="ja-JP" dirty="0">
              <a:solidFill>
                <a:schemeClr val="accent6"/>
              </a:solidFill>
            </a:endParaRP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altLang="ja-JP" dirty="0">
                <a:solidFill>
                  <a:schemeClr val="accent1">
                    <a:lumMod val="50000"/>
                  </a:schemeClr>
                </a:solidFill>
              </a:rPr>
              <a:t>Enjoy!</a:t>
            </a:r>
            <a:endParaRPr kumimoji="1" lang="en-US" altLang="ja-JP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311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1. </a:t>
            </a:r>
            <a:r>
              <a:rPr lang="en-US" altLang="ja-JP" dirty="0"/>
              <a:t>Academic paper reading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9258" y="1119188"/>
            <a:ext cx="9289032" cy="5190132"/>
          </a:xfrm>
        </p:spPr>
        <p:txBody>
          <a:bodyPr/>
          <a:lstStyle/>
          <a:p>
            <a:r>
              <a:rPr kumimoji="1" lang="en-US" altLang="ja-JP" sz="2000" dirty="0"/>
              <a:t>Select an academic paper from </a:t>
            </a:r>
            <a:r>
              <a:rPr kumimoji="1" lang="en-US" altLang="ja-JP" sz="2000" dirty="0">
                <a:solidFill>
                  <a:srgbClr val="C00000"/>
                </a:solidFill>
              </a:rPr>
              <a:t>the list </a:t>
            </a:r>
            <a:r>
              <a:rPr kumimoji="1" lang="en-US" altLang="ja-JP" sz="2000" dirty="0"/>
              <a:t>below and</a:t>
            </a:r>
          </a:p>
          <a:p>
            <a:pPr lvl="1"/>
            <a:r>
              <a:rPr lang="en-US" altLang="ja-JP" sz="2000" dirty="0">
                <a:solidFill>
                  <a:schemeClr val="accent6"/>
                </a:solidFill>
              </a:rPr>
              <a:t>In your own word</a:t>
            </a:r>
            <a:r>
              <a:rPr lang="en-US" altLang="ja-JP" sz="2000" dirty="0"/>
              <a:t>, describe the problem that the authors try to solve,</a:t>
            </a:r>
          </a:p>
          <a:p>
            <a:pPr lvl="1"/>
            <a:r>
              <a:rPr lang="en-US" altLang="ja-JP" sz="2000" dirty="0"/>
              <a:t>Describe the key idea of the proposal,</a:t>
            </a:r>
          </a:p>
          <a:p>
            <a:pPr lvl="1"/>
            <a:r>
              <a:rPr lang="en-US" altLang="ja-JP" sz="2000" dirty="0"/>
              <a:t>Describe </a:t>
            </a:r>
            <a:r>
              <a:rPr lang="en-US" altLang="ja-JP" sz="2000" dirty="0">
                <a:solidFill>
                  <a:schemeClr val="accent6"/>
                </a:solidFill>
              </a:rPr>
              <a:t>your opinion </a:t>
            </a:r>
            <a:r>
              <a:rPr lang="en-US" altLang="ja-JP" sz="2000" dirty="0"/>
              <a:t>why the authors could solve the problem although there may be many researchers try to solve  similar problems.</a:t>
            </a:r>
          </a:p>
          <a:p>
            <a:r>
              <a:rPr lang="en-US" altLang="ja-JP" sz="2000" dirty="0">
                <a:solidFill>
                  <a:srgbClr val="C00000"/>
                </a:solidFill>
              </a:rPr>
              <a:t>List</a:t>
            </a:r>
          </a:p>
          <a:p>
            <a:pPr lvl="1"/>
            <a:r>
              <a:rPr lang="en-US" altLang="ja-JP" sz="1600" dirty="0">
                <a:solidFill>
                  <a:schemeClr val="accent6"/>
                </a:solidFill>
              </a:rPr>
              <a:t>Prophet/critic hybrid branch prediction, ISCA’04, 2004</a:t>
            </a:r>
          </a:p>
          <a:p>
            <a:pPr lvl="1"/>
            <a:r>
              <a:rPr lang="en-US" altLang="ja-JP" sz="1600" dirty="0">
                <a:solidFill>
                  <a:schemeClr val="accent6"/>
                </a:solidFill>
              </a:rPr>
              <a:t>The V-Way Cache: Demand Based Associativity via Global Replacement, ISCA’05, 2005</a:t>
            </a:r>
          </a:p>
          <a:p>
            <a:pPr lvl="1"/>
            <a:r>
              <a:rPr lang="en-US" altLang="ja-JP" sz="1600" dirty="0">
                <a:solidFill>
                  <a:schemeClr val="accent6"/>
                </a:solidFill>
              </a:rPr>
              <a:t>Emulating Optimal Replacement with a Shepherd Cache, MICRO-40, 2008</a:t>
            </a:r>
          </a:p>
          <a:p>
            <a:pPr lvl="1"/>
            <a:r>
              <a:rPr lang="en-US" altLang="ja-JP" sz="1600" dirty="0">
                <a:solidFill>
                  <a:schemeClr val="accent6"/>
                </a:solidFill>
              </a:rPr>
              <a:t>A new case for the TAGE branch predictor, MICRO-44, 2011</a:t>
            </a:r>
          </a:p>
          <a:p>
            <a:pPr lvl="1"/>
            <a:r>
              <a:rPr lang="en-US" altLang="ja-JP" sz="1600" dirty="0">
                <a:solidFill>
                  <a:schemeClr val="accent6"/>
                </a:solidFill>
              </a:rPr>
              <a:t>Skewed Compressed Caches, MICRO-47, 2014</a:t>
            </a:r>
          </a:p>
          <a:p>
            <a:pPr lvl="1"/>
            <a:r>
              <a:rPr lang="en-US" altLang="ja-JP" sz="1600" dirty="0">
                <a:solidFill>
                  <a:schemeClr val="accent6"/>
                </a:solidFill>
              </a:rPr>
              <a:t>Focused Value Prediction, ISCA, 2020</a:t>
            </a:r>
          </a:p>
          <a:p>
            <a:pPr lvl="1"/>
            <a:endParaRPr lang="en-US" altLang="ja-JP" sz="1600" dirty="0">
              <a:solidFill>
                <a:schemeClr val="accent6"/>
              </a:solidFill>
            </a:endParaRPr>
          </a:p>
          <a:p>
            <a:pPr lvl="1"/>
            <a:endParaRPr lang="en-US" altLang="ja-JP" sz="1600" dirty="0">
              <a:solidFill>
                <a:schemeClr val="accent6"/>
              </a:solidFill>
            </a:endParaRPr>
          </a:p>
          <a:p>
            <a:pPr lvl="1"/>
            <a:endParaRPr lang="en-US" altLang="ja-JP" sz="1200" dirty="0"/>
          </a:p>
          <a:p>
            <a:pPr lvl="1"/>
            <a:endParaRPr lang="en-US" altLang="ja-JP" sz="1600" dirty="0"/>
          </a:p>
          <a:p>
            <a:pPr lvl="1"/>
            <a:endParaRPr lang="en-US" altLang="ja-JP" sz="2000" dirty="0"/>
          </a:p>
          <a:p>
            <a:pPr lvl="1"/>
            <a:endParaRPr lang="en-US" altLang="ja-JP" sz="2000" dirty="0"/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79379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2</a:t>
            </a:r>
            <a:r>
              <a:rPr kumimoji="1" lang="en-US" altLang="ja-JP" dirty="0"/>
              <a:t>. MIPS </a:t>
            </a:r>
            <a:r>
              <a:rPr lang="en-US" altLang="ja-JP" dirty="0"/>
              <a:t>a</a:t>
            </a:r>
            <a:r>
              <a:rPr kumimoji="1" lang="en-US" altLang="ja-JP" dirty="0"/>
              <a:t>ssembly programming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Write</a:t>
            </a:r>
            <a:r>
              <a:rPr kumimoji="1" lang="en-US" altLang="ja-JP" dirty="0"/>
              <a:t> </a:t>
            </a:r>
            <a:r>
              <a:rPr kumimoji="1" lang="en-US" altLang="ja-JP" dirty="0">
                <a:solidFill>
                  <a:schemeClr val="accent6"/>
                </a:solidFill>
              </a:rPr>
              <a:t>MIPS assembly code asm1.s</a:t>
            </a:r>
            <a:r>
              <a:rPr kumimoji="1" lang="en-US" altLang="ja-JP" dirty="0"/>
              <a:t> fo</a:t>
            </a:r>
            <a:r>
              <a:rPr lang="en-US" altLang="ja-JP" dirty="0"/>
              <a:t>r code1.c in C.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en-US" altLang="ja-JP" dirty="0"/>
              <a:t>Write </a:t>
            </a:r>
            <a:r>
              <a:rPr lang="en-US" altLang="ja-JP" dirty="0">
                <a:solidFill>
                  <a:schemeClr val="accent6"/>
                </a:solidFill>
              </a:rPr>
              <a:t>MIPS assembly code asm2.s</a:t>
            </a:r>
            <a:r>
              <a:rPr lang="en-US" altLang="ja-JP" dirty="0"/>
              <a:t> for code2.c in C.</a:t>
            </a:r>
          </a:p>
          <a:p>
            <a:endParaRPr kumimoji="1" lang="ja-JP" altLang="en-US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1281386" y="1916832"/>
            <a:ext cx="7344816" cy="1080120"/>
          </a:xfrm>
          <a:prstGeom prst="rect">
            <a:avLst/>
          </a:prstGeom>
          <a:solidFill>
            <a:schemeClr val="accent3">
              <a:lumMod val="85000"/>
            </a:schemeClr>
          </a:solidFill>
          <a:ln>
            <a:solidFill>
              <a:srgbClr val="008000"/>
            </a:solidFill>
          </a:ln>
        </p:spPr>
        <p:txBody>
          <a:bodyPr vert="horz" wrap="square" lIns="90000" tIns="46800" rIns="0" bIns="4680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 sz="2400">
                <a:solidFill>
                  <a:srgbClr val="000000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ts val="5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 sz="22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 sz="20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int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sum = 0;</a:t>
            </a:r>
          </a:p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int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, j;</a:t>
            </a:r>
          </a:p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for (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=0;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=&lt;100;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++)</a:t>
            </a:r>
          </a:p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  for (j=0; j=&lt;100;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j++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) </a:t>
            </a:r>
            <a:r>
              <a:rPr lang="en-US" altLang="ja-JP" sz="1400" kern="0" dirty="0">
                <a:solidFill>
                  <a:srgbClr val="C00000"/>
                </a:solidFill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sum += (</a:t>
            </a:r>
            <a:r>
              <a:rPr lang="en-US" altLang="ja-JP" sz="1400" kern="0" dirty="0" err="1">
                <a:solidFill>
                  <a:srgbClr val="C00000"/>
                </a:solidFill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j+i</a:t>
            </a:r>
            <a:r>
              <a:rPr lang="en-US" altLang="ja-JP" sz="1400" kern="0" dirty="0">
                <a:solidFill>
                  <a:srgbClr val="C00000"/>
                </a:solidFill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);</a:t>
            </a: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 bwMode="auto">
          <a:xfrm>
            <a:off x="1281386" y="4509120"/>
            <a:ext cx="7344816" cy="1440160"/>
          </a:xfrm>
          <a:prstGeom prst="rect">
            <a:avLst/>
          </a:prstGeom>
          <a:solidFill>
            <a:schemeClr val="accent3">
              <a:lumMod val="85000"/>
            </a:schemeClr>
          </a:solidFill>
          <a:ln>
            <a:solidFill>
              <a:srgbClr val="008000"/>
            </a:solidFill>
          </a:ln>
        </p:spPr>
        <p:txBody>
          <a:bodyPr vert="horz" wrap="square" lIns="90000" tIns="46800" rIns="0" bIns="4680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 sz="2400">
                <a:solidFill>
                  <a:srgbClr val="000000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ts val="5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 sz="22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 sz="20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int A[200];</a:t>
            </a:r>
          </a:p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int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sum = 0;</a:t>
            </a:r>
          </a:p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int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for (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=0;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&lt;200;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++) A[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] =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;             /* initialize the array */</a:t>
            </a:r>
          </a:p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for (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=1;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&lt;200;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++) A[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] = A[i-1] + A[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]; /* compute              */</a:t>
            </a:r>
          </a:p>
          <a:p>
            <a:pPr>
              <a:spcBef>
                <a:spcPts val="0"/>
              </a:spcBef>
            </a:pP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  for (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=0;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&lt;200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; 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++) sum += A[</a:t>
            </a:r>
            <a:r>
              <a:rPr lang="en-US" altLang="ja-JP" sz="1400" kern="0" dirty="0" err="1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i</a:t>
            </a:r>
            <a:r>
              <a:rPr lang="en-US" altLang="ja-JP" sz="1400" kern="0" dirty="0">
                <a:latin typeface="Consolas" panose="020B0609020204030204" pitchFamily="49" charset="0"/>
                <a:ea typeface="Arial Unicode MS" panose="020B0604020202020204" pitchFamily="50" charset="-128"/>
                <a:cs typeface="Consolas" panose="020B0609020204030204" pitchFamily="49" charset="0"/>
              </a:rPr>
              <a:t>];          /* obtain the sum       */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09378" y="2996952"/>
            <a:ext cx="970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code1.c</a:t>
            </a:r>
            <a:endParaRPr kumimoji="1" lang="ja-JP" altLang="en-US" sz="1600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01140" y="5921297"/>
            <a:ext cx="970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code2.c</a:t>
            </a:r>
            <a:endParaRPr kumimoji="1" lang="ja-JP" altLang="en-US" sz="1600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257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3. </a:t>
            </a:r>
            <a:r>
              <a:rPr lang="en-US" altLang="ja-JP" dirty="0"/>
              <a:t>Pipelined processor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200" dirty="0"/>
              <a:t>Design </a:t>
            </a:r>
            <a:r>
              <a:rPr lang="en-US" altLang="ja-JP" sz="2200"/>
              <a:t>a </a:t>
            </a:r>
            <a:r>
              <a:rPr lang="en-US" altLang="ja-JP" sz="2200">
                <a:solidFill>
                  <a:schemeClr val="accent6"/>
                </a:solidFill>
              </a:rPr>
              <a:t>three </a:t>
            </a:r>
            <a:r>
              <a:rPr lang="en-US" altLang="ja-JP" sz="2200" dirty="0">
                <a:solidFill>
                  <a:schemeClr val="accent6"/>
                </a:solidFill>
              </a:rPr>
              <a:t>stage pipelined </a:t>
            </a:r>
            <a:r>
              <a:rPr lang="en-US" altLang="ja-JP" sz="2200" dirty="0"/>
              <a:t>scalar processor supporting MIPS </a:t>
            </a:r>
            <a:r>
              <a:rPr lang="en-US" altLang="ja-JP" sz="2200" dirty="0">
                <a:solidFill>
                  <a:schemeClr val="accent6"/>
                </a:solidFill>
              </a:rPr>
              <a:t>add, addi, </a:t>
            </a:r>
            <a:r>
              <a:rPr lang="en-US" altLang="ja-JP" sz="2200" dirty="0" err="1">
                <a:solidFill>
                  <a:schemeClr val="accent6"/>
                </a:solidFill>
              </a:rPr>
              <a:t>lw</a:t>
            </a:r>
            <a:r>
              <a:rPr lang="en-US" altLang="ja-JP" sz="2200" dirty="0">
                <a:solidFill>
                  <a:schemeClr val="accent6"/>
                </a:solidFill>
              </a:rPr>
              <a:t>, </a:t>
            </a:r>
            <a:r>
              <a:rPr lang="en-US" altLang="ja-JP" sz="2200" dirty="0" err="1">
                <a:solidFill>
                  <a:schemeClr val="accent6"/>
                </a:solidFill>
              </a:rPr>
              <a:t>sw</a:t>
            </a:r>
            <a:r>
              <a:rPr lang="en-US" altLang="ja-JP" sz="2200" dirty="0">
                <a:solidFill>
                  <a:schemeClr val="accent6"/>
                </a:solidFill>
              </a:rPr>
              <a:t>,</a:t>
            </a:r>
            <a:r>
              <a:rPr lang="en-US" altLang="ja-JP" sz="2200" dirty="0">
                <a:solidFill>
                  <a:schemeClr val="tx1"/>
                </a:solidFill>
              </a:rPr>
              <a:t> and </a:t>
            </a:r>
            <a:r>
              <a:rPr lang="en-US" altLang="ja-JP" sz="2200" dirty="0" err="1">
                <a:solidFill>
                  <a:schemeClr val="accent6"/>
                </a:solidFill>
              </a:rPr>
              <a:t>bne</a:t>
            </a:r>
            <a:r>
              <a:rPr lang="en-US" altLang="ja-JP" sz="2200" dirty="0">
                <a:solidFill>
                  <a:schemeClr val="accent6"/>
                </a:solidFill>
              </a:rPr>
              <a:t> </a:t>
            </a:r>
            <a:r>
              <a:rPr lang="en-US" altLang="ja-JP" sz="2200" dirty="0"/>
              <a:t>instructions in Verilog HDL</a:t>
            </a:r>
            <a:r>
              <a:rPr lang="en-US" altLang="ja-JP" sz="2200"/>
              <a:t>. </a:t>
            </a:r>
            <a:br>
              <a:rPr lang="en-US" altLang="ja-JP" sz="2200"/>
            </a:br>
            <a:r>
              <a:rPr lang="en-US" altLang="ja-JP" sz="2200"/>
              <a:t>Configure the critical paths of the three stages to have smaller delay </a:t>
            </a:r>
            <a:r>
              <a:rPr lang="en-US" altLang="ja-JP" sz="2200">
                <a:solidFill>
                  <a:srgbClr val="C00000"/>
                </a:solidFill>
              </a:rPr>
              <a:t>assuming each module delay of the next slide</a:t>
            </a:r>
            <a:r>
              <a:rPr lang="en-US" altLang="ja-JP" sz="2200"/>
              <a:t>.</a:t>
            </a:r>
            <a:br>
              <a:rPr lang="en-US" altLang="ja-JP" sz="2200"/>
            </a:br>
            <a:r>
              <a:rPr lang="en-US" altLang="ja-JP" sz="2200"/>
              <a:t>Please </a:t>
            </a:r>
            <a:r>
              <a:rPr lang="en-US" altLang="ja-JP" sz="2200" dirty="0"/>
              <a:t>download </a:t>
            </a:r>
            <a:r>
              <a:rPr lang="en-US" altLang="ja-JP" sz="2200" dirty="0">
                <a:solidFill>
                  <a:schemeClr val="accent1">
                    <a:lumMod val="50000"/>
                  </a:schemeClr>
                </a:solidFill>
              </a:rPr>
              <a:t>proc08.v</a:t>
            </a:r>
            <a:r>
              <a:rPr lang="en-US" altLang="ja-JP" sz="2200" dirty="0"/>
              <a:t> from the support page and refer it. </a:t>
            </a:r>
            <a:br>
              <a:rPr lang="en-US" altLang="ja-JP" sz="2200" dirty="0"/>
            </a:br>
            <a:r>
              <a:rPr lang="en-US" altLang="ja-JP" sz="2200" dirty="0">
                <a:solidFill>
                  <a:schemeClr val="bg1">
                    <a:lumMod val="50000"/>
                  </a:schemeClr>
                </a:solidFill>
              </a:rPr>
              <a:t>Note that you do not need to implement data forwarding.</a:t>
            </a:r>
          </a:p>
          <a:p>
            <a:r>
              <a:rPr lang="en-US" altLang="ja-JP" sz="2200" dirty="0"/>
              <a:t>Verify the behavior of designed processor using </a:t>
            </a:r>
            <a:r>
              <a:rPr lang="en-US" altLang="ja-JP" sz="2200" dirty="0">
                <a:solidFill>
                  <a:schemeClr val="accent1">
                    <a:lumMod val="50000"/>
                  </a:schemeClr>
                </a:solidFill>
              </a:rPr>
              <a:t>asm1.s </a:t>
            </a:r>
            <a:r>
              <a:rPr lang="en-US" altLang="ja-JP" sz="2200" dirty="0"/>
              <a:t>and </a:t>
            </a:r>
            <a:r>
              <a:rPr lang="en-US" altLang="ja-JP" sz="2200" dirty="0">
                <a:solidFill>
                  <a:schemeClr val="accent1">
                    <a:lumMod val="50000"/>
                  </a:schemeClr>
                </a:solidFill>
              </a:rPr>
              <a:t>asm2.s</a:t>
            </a:r>
            <a:r>
              <a:rPr lang="en-US" altLang="ja-JP" sz="2200" dirty="0"/>
              <a:t>. </a:t>
            </a:r>
            <a:br>
              <a:rPr lang="en-US" altLang="ja-JP" sz="2200" dirty="0"/>
            </a:br>
            <a:r>
              <a:rPr lang="en-US" altLang="ja-JP" sz="2200" dirty="0"/>
              <a:t>You may insert NOP instructions if necessary.</a:t>
            </a:r>
          </a:p>
          <a:p>
            <a:r>
              <a:rPr lang="en-US" altLang="ja-JP" sz="2200" dirty="0">
                <a:solidFill>
                  <a:schemeClr val="tx1"/>
                </a:solidFill>
              </a:rPr>
              <a:t>The report should include a block diagram, a source code in Verilog HDL, </a:t>
            </a:r>
            <a:r>
              <a:rPr lang="en-US" altLang="ja-JP" sz="2200" dirty="0">
                <a:solidFill>
                  <a:schemeClr val="accent6"/>
                </a:solidFill>
              </a:rPr>
              <a:t>the description of the changes of the code, </a:t>
            </a:r>
            <a:r>
              <a:rPr lang="en-US" altLang="ja-JP" sz="2200" dirty="0">
                <a:solidFill>
                  <a:schemeClr val="tx1"/>
                </a:solidFill>
              </a:rPr>
              <a:t>and obtained waveforms of your design</a:t>
            </a:r>
            <a:r>
              <a:rPr lang="en-US" altLang="ja-JP" sz="2200" dirty="0">
                <a:solidFill>
                  <a:schemeClr val="accent6"/>
                </a:solidFill>
              </a:rPr>
              <a:t>.</a:t>
            </a:r>
          </a:p>
          <a:p>
            <a:endParaRPr lang="en-US" altLang="ja-JP" sz="2000" dirty="0">
              <a:solidFill>
                <a:schemeClr val="accent6"/>
              </a:solidFill>
            </a:endParaRPr>
          </a:p>
          <a:p>
            <a:endParaRPr lang="en-US" altLang="ja-JP" sz="2000" dirty="0">
              <a:solidFill>
                <a:schemeClr val="accent6"/>
              </a:solidFill>
            </a:endParaRPr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18025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3" name="直線コネクタ 292"/>
          <p:cNvCxnSpPr/>
          <p:nvPr/>
        </p:nvCxnSpPr>
        <p:spPr>
          <a:xfrm flipH="1">
            <a:off x="5574524" y="3523908"/>
            <a:ext cx="185876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>
                <a:solidFill>
                  <a:schemeClr val="tx1"/>
                </a:solidFill>
              </a:rPr>
              <a:t>Pipelined MIPS processor and </a:t>
            </a:r>
            <a:r>
              <a:rPr lang="en-US" altLang="ja-JP">
                <a:solidFill>
                  <a:srgbClr val="C00000"/>
                </a:solidFill>
              </a:rPr>
              <a:t>delay</a:t>
            </a:r>
            <a:r>
              <a:rPr lang="en-US" altLang="ja-JP">
                <a:solidFill>
                  <a:schemeClr val="tx1"/>
                </a:solidFill>
              </a:rPr>
              <a:t> of each module</a:t>
            </a:r>
            <a:endParaRPr kumimoji="1" lang="ja-JP" altLang="en-US" dirty="0"/>
          </a:p>
        </p:txBody>
      </p:sp>
      <p:sp>
        <p:nvSpPr>
          <p:cNvPr id="118" name="Text Box 10"/>
          <p:cNvSpPr txBox="1">
            <a:spLocks noChangeArrowheads="1"/>
          </p:cNvSpPr>
          <p:nvPr/>
        </p:nvSpPr>
        <p:spPr bwMode="auto">
          <a:xfrm>
            <a:off x="9202266" y="6470650"/>
            <a:ext cx="57410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bg1"/>
                </a:solidFill>
                <a:latin typeface="Comic Sans MS" pitchFamily="66" charset="0"/>
                <a:ea typeface="ＭＳ Ｐゴシック" pitchFamily="50" charset="-128"/>
              </a:defRPr>
            </a:lvl9pPr>
          </a:lstStyle>
          <a:p>
            <a:pPr algn="r">
              <a:buClrTx/>
              <a:buFontTx/>
              <a:buNone/>
            </a:pPr>
            <a:fld id="{266A0C1C-90A6-4AE4-BA0D-FAB206AB0762}" type="slidenum">
              <a:rPr kumimoji="0" lang="en-US" altLang="ja-JP" sz="1600">
                <a:solidFill>
                  <a:srgbClr val="000000"/>
                </a:solidFill>
              </a:rPr>
              <a:pPr algn="r">
                <a:buClrTx/>
                <a:buFontTx/>
                <a:buNone/>
              </a:pPr>
              <a:t>6</a:t>
            </a:fld>
            <a:endParaRPr kumimoji="0" lang="en-US" altLang="ja-JP" sz="1600" dirty="0">
              <a:solidFill>
                <a:srgbClr val="000000"/>
              </a:solidFill>
            </a:endParaRPr>
          </a:p>
        </p:txBody>
      </p:sp>
      <p:cxnSp>
        <p:nvCxnSpPr>
          <p:cNvPr id="140" name="直線コネクタ 139"/>
          <p:cNvCxnSpPr/>
          <p:nvPr/>
        </p:nvCxnSpPr>
        <p:spPr>
          <a:xfrm flipH="1">
            <a:off x="3787377" y="3240626"/>
            <a:ext cx="1316650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141" name="直線矢印コネクタ 140"/>
          <p:cNvCxnSpPr/>
          <p:nvPr/>
        </p:nvCxnSpPr>
        <p:spPr>
          <a:xfrm>
            <a:off x="2339972" y="4266226"/>
            <a:ext cx="1770441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142" name="正方形/長方形 141"/>
          <p:cNvSpPr/>
          <p:nvPr/>
        </p:nvSpPr>
        <p:spPr>
          <a:xfrm>
            <a:off x="4120706" y="3827754"/>
            <a:ext cx="887135" cy="1224136"/>
          </a:xfrm>
          <a:prstGeom prst="rect">
            <a:avLst/>
          </a:prstGeom>
          <a:solidFill>
            <a:srgbClr val="9BBB59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/>
                <a:cs typeface="Times New Roman" pitchFamily="18" charset="0"/>
              </a:rPr>
              <a:t>m_regfile</a:t>
            </a:r>
            <a:endParaRPr kumimoji="1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Ｐゴシック"/>
              <a:cs typeface="Times New Roman" pitchFamily="18" charset="0"/>
            </a:endParaRPr>
          </a:p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kern="0" dirty="0" err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m_regs</a:t>
            </a:r>
            <a:endParaRPr kumimoji="1" lang="en-US" altLang="ja-JP" sz="1050" kern="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/>
                <a:cs typeface="Times New Roman" pitchFamily="18" charset="0"/>
              </a:rPr>
              <a:t>(32bit x 32)</a:t>
            </a:r>
          </a:p>
        </p:txBody>
      </p:sp>
      <p:sp>
        <p:nvSpPr>
          <p:cNvPr id="183" name="台形 182"/>
          <p:cNvSpPr/>
          <p:nvPr/>
        </p:nvSpPr>
        <p:spPr>
          <a:xfrm rot="5400000">
            <a:off x="6342397" y="4143979"/>
            <a:ext cx="879193" cy="216024"/>
          </a:xfrm>
          <a:prstGeom prst="trapezoid">
            <a:avLst>
              <a:gd name="adj" fmla="val 45944"/>
            </a:avLst>
          </a:prstGeom>
          <a:solidFill>
            <a:srgbClr val="C0504D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+</a:t>
            </a: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184" name="直線矢印コネクタ 183"/>
          <p:cNvCxnSpPr/>
          <p:nvPr/>
        </p:nvCxnSpPr>
        <p:spPr>
          <a:xfrm>
            <a:off x="2880498" y="3926228"/>
            <a:ext cx="1224000" cy="1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87" name="直線コネクタ 186"/>
          <p:cNvCxnSpPr/>
          <p:nvPr/>
        </p:nvCxnSpPr>
        <p:spPr>
          <a:xfrm flipV="1">
            <a:off x="2880368" y="2907474"/>
            <a:ext cx="0" cy="1770372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188" name="直線矢印コネクタ 187"/>
          <p:cNvCxnSpPr/>
          <p:nvPr/>
        </p:nvCxnSpPr>
        <p:spPr>
          <a:xfrm>
            <a:off x="3775584" y="4837600"/>
            <a:ext cx="336106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189" name="円/楕円 188"/>
          <p:cNvSpPr/>
          <p:nvPr/>
        </p:nvSpPr>
        <p:spPr>
          <a:xfrm>
            <a:off x="2856798" y="4245946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190" name="直線矢印コネクタ 189"/>
          <p:cNvCxnSpPr/>
          <p:nvPr/>
        </p:nvCxnSpPr>
        <p:spPr>
          <a:xfrm>
            <a:off x="3488891" y="4588945"/>
            <a:ext cx="144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91" name="直線矢印コネクタ 190"/>
          <p:cNvCxnSpPr/>
          <p:nvPr/>
        </p:nvCxnSpPr>
        <p:spPr>
          <a:xfrm>
            <a:off x="5011792" y="4111475"/>
            <a:ext cx="846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92" name="直線矢印コネクタ 191"/>
          <p:cNvCxnSpPr/>
          <p:nvPr/>
        </p:nvCxnSpPr>
        <p:spPr>
          <a:xfrm>
            <a:off x="4991949" y="4643919"/>
            <a:ext cx="612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95" name="直線コネクタ 194"/>
          <p:cNvCxnSpPr/>
          <p:nvPr/>
        </p:nvCxnSpPr>
        <p:spPr>
          <a:xfrm>
            <a:off x="7313825" y="4277655"/>
            <a:ext cx="0" cy="1311137"/>
          </a:xfrm>
          <a:prstGeom prst="line">
            <a:avLst/>
          </a:prstGeom>
          <a:noFill/>
          <a:ln w="12700" cap="flat" cmpd="sng" algn="ctr">
            <a:solidFill>
              <a:srgbClr val="C00000"/>
            </a:solidFill>
            <a:prstDash val="solid"/>
            <a:tailEnd type="none" w="sm" len="sm"/>
          </a:ln>
          <a:effectLst/>
        </p:spPr>
      </p:cxnSp>
      <p:cxnSp>
        <p:nvCxnSpPr>
          <p:cNvPr id="196" name="直線コネクタ 195"/>
          <p:cNvCxnSpPr/>
          <p:nvPr/>
        </p:nvCxnSpPr>
        <p:spPr>
          <a:xfrm flipH="1">
            <a:off x="3775584" y="5356650"/>
            <a:ext cx="5628715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197" name="直線コネクタ 196"/>
          <p:cNvCxnSpPr/>
          <p:nvPr/>
        </p:nvCxnSpPr>
        <p:spPr>
          <a:xfrm>
            <a:off x="3778759" y="4833807"/>
            <a:ext cx="0" cy="522843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sp>
        <p:nvSpPr>
          <p:cNvPr id="212" name="正方形/長方形 211"/>
          <p:cNvSpPr/>
          <p:nvPr/>
        </p:nvSpPr>
        <p:spPr>
          <a:xfrm>
            <a:off x="1300434" y="3981636"/>
            <a:ext cx="1277096" cy="599879"/>
          </a:xfrm>
          <a:prstGeom prst="rect">
            <a:avLst/>
          </a:prstGeom>
          <a:solidFill>
            <a:srgbClr val="9BBB59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/>
                <a:cs typeface="Times New Roman" pitchFamily="18" charset="0"/>
              </a:rPr>
              <a:t>m_memory</a:t>
            </a:r>
            <a:endParaRPr kumimoji="1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Ｐゴシック"/>
              <a:cs typeface="Times New Roman" pitchFamily="18" charset="0"/>
            </a:endParaRPr>
          </a:p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kern="0" dirty="0" err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m_imem</a:t>
            </a:r>
            <a:endParaRPr kumimoji="1" lang="en-US" altLang="ja-JP" sz="1050" kern="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/>
                <a:cs typeface="Times New Roman" pitchFamily="18" charset="0"/>
              </a:rPr>
              <a:t>(32bit x 2048)</a:t>
            </a:r>
          </a:p>
        </p:txBody>
      </p:sp>
      <p:sp>
        <p:nvSpPr>
          <p:cNvPr id="216" name="正方形/長方形 215"/>
          <p:cNvSpPr/>
          <p:nvPr/>
        </p:nvSpPr>
        <p:spPr>
          <a:xfrm>
            <a:off x="2433497" y="2179304"/>
            <a:ext cx="72008" cy="345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26" name="直線コネクタ 225"/>
          <p:cNvCxnSpPr/>
          <p:nvPr/>
        </p:nvCxnSpPr>
        <p:spPr bwMode="auto">
          <a:xfrm flipH="1">
            <a:off x="5104027" y="4593500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7" name="テキスト ボックス 226"/>
          <p:cNvSpPr txBox="1"/>
          <p:nvPr/>
        </p:nvSpPr>
        <p:spPr>
          <a:xfrm>
            <a:off x="5086848" y="4671961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28" name="直線コネクタ 227"/>
          <p:cNvCxnSpPr/>
          <p:nvPr/>
        </p:nvCxnSpPr>
        <p:spPr bwMode="auto">
          <a:xfrm flipH="1">
            <a:off x="5412385" y="4060870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9" name="テキスト ボックス 228"/>
          <p:cNvSpPr txBox="1"/>
          <p:nvPr/>
        </p:nvSpPr>
        <p:spPr>
          <a:xfrm>
            <a:off x="5395206" y="4139331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32" name="直線コネクタ 231"/>
          <p:cNvCxnSpPr/>
          <p:nvPr/>
        </p:nvCxnSpPr>
        <p:spPr bwMode="auto">
          <a:xfrm flipH="1">
            <a:off x="2989026" y="3883153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3" name="テキスト ボックス 232"/>
          <p:cNvSpPr txBox="1"/>
          <p:nvPr/>
        </p:nvSpPr>
        <p:spPr>
          <a:xfrm>
            <a:off x="2988514" y="3954471"/>
            <a:ext cx="67326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5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34" name="直線コネクタ 233"/>
          <p:cNvCxnSpPr/>
          <p:nvPr/>
        </p:nvCxnSpPr>
        <p:spPr bwMode="auto">
          <a:xfrm flipH="1">
            <a:off x="2998710" y="4221553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5" name="テキスト ボックス 234"/>
          <p:cNvSpPr txBox="1"/>
          <p:nvPr/>
        </p:nvSpPr>
        <p:spPr>
          <a:xfrm>
            <a:off x="2998198" y="4292871"/>
            <a:ext cx="67326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5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36" name="直線コネクタ 235"/>
          <p:cNvCxnSpPr/>
          <p:nvPr/>
        </p:nvCxnSpPr>
        <p:spPr bwMode="auto">
          <a:xfrm flipH="1">
            <a:off x="3008394" y="4634562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7" name="テキスト ボックス 236"/>
          <p:cNvSpPr txBox="1"/>
          <p:nvPr/>
        </p:nvSpPr>
        <p:spPr>
          <a:xfrm>
            <a:off x="3007882" y="4705880"/>
            <a:ext cx="67326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5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sp>
        <p:nvSpPr>
          <p:cNvPr id="242" name="テキスト ボックス 241"/>
          <p:cNvSpPr txBox="1"/>
          <p:nvPr/>
        </p:nvSpPr>
        <p:spPr>
          <a:xfrm>
            <a:off x="4011798" y="149407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ID</a:t>
            </a:r>
            <a:endParaRPr kumimoji="1" lang="ja-JP" altLang="en-US" dirty="0">
              <a:solidFill>
                <a:schemeClr val="accent6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3" name="テキスト ボックス 242"/>
          <p:cNvSpPr txBox="1"/>
          <p:nvPr/>
        </p:nvSpPr>
        <p:spPr>
          <a:xfrm>
            <a:off x="6510598" y="15033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</a:t>
            </a:r>
            <a:endParaRPr kumimoji="1" lang="ja-JP" altLang="en-US" dirty="0">
              <a:solidFill>
                <a:schemeClr val="accent6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4" name="テキスト ボックス 243"/>
          <p:cNvSpPr txBox="1"/>
          <p:nvPr/>
        </p:nvSpPr>
        <p:spPr>
          <a:xfrm>
            <a:off x="7574611" y="149407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MEM</a:t>
            </a:r>
            <a:endParaRPr kumimoji="1" lang="ja-JP" altLang="en-US" dirty="0">
              <a:solidFill>
                <a:schemeClr val="accent6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45" name="直線矢印コネクタ 244"/>
          <p:cNvCxnSpPr/>
          <p:nvPr/>
        </p:nvCxnSpPr>
        <p:spPr>
          <a:xfrm>
            <a:off x="2879657" y="3233686"/>
            <a:ext cx="612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47" name="直線コネクタ 246"/>
          <p:cNvCxnSpPr/>
          <p:nvPr/>
        </p:nvCxnSpPr>
        <p:spPr bwMode="auto">
          <a:xfrm flipH="1">
            <a:off x="2991236" y="3197551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8" name="テキスト ボックス 247"/>
          <p:cNvSpPr txBox="1"/>
          <p:nvPr/>
        </p:nvSpPr>
        <p:spPr>
          <a:xfrm>
            <a:off x="2990724" y="3268869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16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sp>
        <p:nvSpPr>
          <p:cNvPr id="249" name="円/楕円 248"/>
          <p:cNvSpPr/>
          <p:nvPr/>
        </p:nvSpPr>
        <p:spPr>
          <a:xfrm>
            <a:off x="2858725" y="3906965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50" name="角丸四角形 249"/>
          <p:cNvSpPr/>
          <p:nvPr/>
        </p:nvSpPr>
        <p:spPr>
          <a:xfrm>
            <a:off x="3513634" y="3016170"/>
            <a:ext cx="264924" cy="700862"/>
          </a:xfrm>
          <a:prstGeom prst="roundRect">
            <a:avLst>
              <a:gd name="adj" fmla="val 33569"/>
            </a:avLst>
          </a:prstGeom>
          <a:solidFill>
            <a:srgbClr val="4BACC6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vert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SignExtImm</a:t>
            </a:r>
            <a:endParaRPr kumimoji="1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51" name="角丸四角形 250"/>
          <p:cNvSpPr/>
          <p:nvPr/>
        </p:nvSpPr>
        <p:spPr>
          <a:xfrm>
            <a:off x="5604554" y="4261458"/>
            <a:ext cx="144016" cy="471500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vert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Mux</a:t>
            </a:r>
          </a:p>
        </p:txBody>
      </p:sp>
      <p:cxnSp>
        <p:nvCxnSpPr>
          <p:cNvPr id="252" name="直線コネクタ 251"/>
          <p:cNvCxnSpPr/>
          <p:nvPr/>
        </p:nvCxnSpPr>
        <p:spPr>
          <a:xfrm>
            <a:off x="5097810" y="3240626"/>
            <a:ext cx="0" cy="1165654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53" name="直線矢印コネクタ 252"/>
          <p:cNvCxnSpPr/>
          <p:nvPr/>
        </p:nvCxnSpPr>
        <p:spPr>
          <a:xfrm>
            <a:off x="5104027" y="4401496"/>
            <a:ext cx="491456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54" name="直線矢印コネクタ 253"/>
          <p:cNvCxnSpPr/>
          <p:nvPr/>
        </p:nvCxnSpPr>
        <p:spPr>
          <a:xfrm>
            <a:off x="5743272" y="4473504"/>
            <a:ext cx="126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257" name="角丸四角形 256"/>
          <p:cNvSpPr/>
          <p:nvPr/>
        </p:nvSpPr>
        <p:spPr>
          <a:xfrm>
            <a:off x="3344875" y="4362044"/>
            <a:ext cx="144016" cy="471500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vert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Mux</a:t>
            </a:r>
          </a:p>
        </p:txBody>
      </p:sp>
      <p:cxnSp>
        <p:nvCxnSpPr>
          <p:cNvPr id="258" name="直線矢印コネクタ 257"/>
          <p:cNvCxnSpPr/>
          <p:nvPr/>
        </p:nvCxnSpPr>
        <p:spPr>
          <a:xfrm>
            <a:off x="2879657" y="4677845"/>
            <a:ext cx="4572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59" name="直線矢印コネクタ 258"/>
          <p:cNvCxnSpPr/>
          <p:nvPr/>
        </p:nvCxnSpPr>
        <p:spPr>
          <a:xfrm>
            <a:off x="3213834" y="4489379"/>
            <a:ext cx="126000" cy="2409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60" name="直線コネクタ 259"/>
          <p:cNvCxnSpPr/>
          <p:nvPr/>
        </p:nvCxnSpPr>
        <p:spPr>
          <a:xfrm>
            <a:off x="3219254" y="4270597"/>
            <a:ext cx="0" cy="218782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sp>
        <p:nvSpPr>
          <p:cNvPr id="261" name="円/楕円 260"/>
          <p:cNvSpPr/>
          <p:nvPr/>
        </p:nvSpPr>
        <p:spPr>
          <a:xfrm>
            <a:off x="3197916" y="4247955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63" name="正方形/長方形 262"/>
          <p:cNvSpPr/>
          <p:nvPr/>
        </p:nvSpPr>
        <p:spPr>
          <a:xfrm>
            <a:off x="7524530" y="4512405"/>
            <a:ext cx="1039538" cy="599879"/>
          </a:xfrm>
          <a:prstGeom prst="rect">
            <a:avLst/>
          </a:prstGeom>
          <a:solidFill>
            <a:srgbClr val="9BBB59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/>
                <a:cs typeface="Times New Roman" pitchFamily="18" charset="0"/>
              </a:rPr>
              <a:t>m_memory</a:t>
            </a:r>
            <a:endParaRPr kumimoji="1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Ｐゴシック"/>
              <a:cs typeface="Times New Roman" pitchFamily="18" charset="0"/>
            </a:endParaRPr>
          </a:p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kern="0" dirty="0" err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m_dmem</a:t>
            </a:r>
            <a:endParaRPr kumimoji="1" lang="en-US" altLang="ja-JP" sz="1050" kern="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/>
                <a:cs typeface="Times New Roman" pitchFamily="18" charset="0"/>
              </a:rPr>
              <a:t>(32bit x 2048)</a:t>
            </a:r>
          </a:p>
        </p:txBody>
      </p:sp>
      <p:sp>
        <p:nvSpPr>
          <p:cNvPr id="267" name="テキスト ボックス 266"/>
          <p:cNvSpPr txBox="1"/>
          <p:nvPr/>
        </p:nvSpPr>
        <p:spPr>
          <a:xfrm>
            <a:off x="8870755" y="148478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WB</a:t>
            </a:r>
            <a:endParaRPr kumimoji="1" lang="ja-JP" altLang="en-US" dirty="0">
              <a:solidFill>
                <a:schemeClr val="accent6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68" name="直線矢印コネクタ 267"/>
          <p:cNvCxnSpPr/>
          <p:nvPr/>
        </p:nvCxnSpPr>
        <p:spPr>
          <a:xfrm>
            <a:off x="7303586" y="4637479"/>
            <a:ext cx="220944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69" name="直線コネクタ 268"/>
          <p:cNvCxnSpPr/>
          <p:nvPr/>
        </p:nvCxnSpPr>
        <p:spPr>
          <a:xfrm>
            <a:off x="9409438" y="4406021"/>
            <a:ext cx="0" cy="1292106"/>
          </a:xfrm>
          <a:prstGeom prst="line">
            <a:avLst/>
          </a:prstGeom>
          <a:noFill/>
          <a:ln w="12700" cap="flat" cmpd="sng" algn="ctr">
            <a:solidFill>
              <a:srgbClr val="0066FF"/>
            </a:solidFill>
            <a:prstDash val="solid"/>
            <a:tailEnd type="none" w="sm" len="sm"/>
          </a:ln>
          <a:effectLst/>
        </p:spPr>
      </p:cxnSp>
      <p:cxnSp>
        <p:nvCxnSpPr>
          <p:cNvPr id="270" name="直線矢印コネクタ 269"/>
          <p:cNvCxnSpPr/>
          <p:nvPr/>
        </p:nvCxnSpPr>
        <p:spPr>
          <a:xfrm>
            <a:off x="6894276" y="4274325"/>
            <a:ext cx="2083572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271" name="円/楕円 270"/>
          <p:cNvSpPr/>
          <p:nvPr/>
        </p:nvSpPr>
        <p:spPr>
          <a:xfrm>
            <a:off x="7293820" y="4249775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72" name="角丸四角形 271"/>
          <p:cNvSpPr/>
          <p:nvPr/>
        </p:nvSpPr>
        <p:spPr>
          <a:xfrm>
            <a:off x="8983740" y="4163480"/>
            <a:ext cx="144016" cy="471500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vert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Mux</a:t>
            </a:r>
          </a:p>
        </p:txBody>
      </p:sp>
      <p:cxnSp>
        <p:nvCxnSpPr>
          <p:cNvPr id="273" name="直線矢印コネクタ 272"/>
          <p:cNvCxnSpPr/>
          <p:nvPr/>
        </p:nvCxnSpPr>
        <p:spPr>
          <a:xfrm>
            <a:off x="8739834" y="4523520"/>
            <a:ext cx="243906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74" name="直線コネクタ 273"/>
          <p:cNvCxnSpPr/>
          <p:nvPr/>
        </p:nvCxnSpPr>
        <p:spPr>
          <a:xfrm>
            <a:off x="8742316" y="4521362"/>
            <a:ext cx="0" cy="28854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75" name="直線コネクタ 274"/>
          <p:cNvCxnSpPr/>
          <p:nvPr/>
        </p:nvCxnSpPr>
        <p:spPr>
          <a:xfrm flipH="1">
            <a:off x="8567736" y="4810855"/>
            <a:ext cx="177755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76" name="直線コネクタ 275"/>
          <p:cNvCxnSpPr/>
          <p:nvPr/>
        </p:nvCxnSpPr>
        <p:spPr>
          <a:xfrm flipH="1">
            <a:off x="9127757" y="4406280"/>
            <a:ext cx="288031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77" name="直線コネクタ 276"/>
          <p:cNvCxnSpPr/>
          <p:nvPr/>
        </p:nvCxnSpPr>
        <p:spPr bwMode="auto">
          <a:xfrm flipH="1">
            <a:off x="9226307" y="4367679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8" name="テキスト ボックス 277"/>
          <p:cNvSpPr txBox="1"/>
          <p:nvPr/>
        </p:nvSpPr>
        <p:spPr>
          <a:xfrm>
            <a:off x="9209128" y="4446140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79" name="直線コネクタ 278"/>
          <p:cNvCxnSpPr/>
          <p:nvPr/>
        </p:nvCxnSpPr>
        <p:spPr bwMode="auto">
          <a:xfrm flipH="1">
            <a:off x="8626590" y="4771091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0" name="テキスト ボックス 279"/>
          <p:cNvSpPr txBox="1"/>
          <p:nvPr/>
        </p:nvSpPr>
        <p:spPr>
          <a:xfrm>
            <a:off x="8609411" y="4849552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81" name="直線コネクタ 280"/>
          <p:cNvCxnSpPr/>
          <p:nvPr/>
        </p:nvCxnSpPr>
        <p:spPr bwMode="auto">
          <a:xfrm flipH="1">
            <a:off x="7342199" y="4586910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2" name="テキスト ボックス 281"/>
          <p:cNvSpPr txBox="1"/>
          <p:nvPr/>
        </p:nvSpPr>
        <p:spPr>
          <a:xfrm>
            <a:off x="7322638" y="4432680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11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85" name="直線矢印コネクタ 284"/>
          <p:cNvCxnSpPr/>
          <p:nvPr/>
        </p:nvCxnSpPr>
        <p:spPr>
          <a:xfrm>
            <a:off x="5900642" y="4896260"/>
            <a:ext cx="1260000" cy="0"/>
          </a:xfrm>
          <a:prstGeom prst="straightConnector1">
            <a:avLst/>
          </a:prstGeom>
          <a:noFill/>
          <a:ln w="12700" cap="flat" cmpd="sng" algn="ctr">
            <a:solidFill>
              <a:srgbClr val="00B050"/>
            </a:solidFill>
            <a:prstDash val="solid"/>
            <a:tailEnd type="arrow" w="sm" len="sm"/>
          </a:ln>
          <a:effectLst/>
        </p:spPr>
      </p:cxnSp>
      <p:cxnSp>
        <p:nvCxnSpPr>
          <p:cNvPr id="286" name="直線コネクタ 285"/>
          <p:cNvCxnSpPr/>
          <p:nvPr/>
        </p:nvCxnSpPr>
        <p:spPr>
          <a:xfrm>
            <a:off x="5317000" y="4642241"/>
            <a:ext cx="0" cy="258781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sp>
        <p:nvSpPr>
          <p:cNvPr id="287" name="円/楕円 286"/>
          <p:cNvSpPr/>
          <p:nvPr/>
        </p:nvSpPr>
        <p:spPr>
          <a:xfrm>
            <a:off x="5294682" y="4619381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288" name="直線コネクタ 287"/>
          <p:cNvCxnSpPr/>
          <p:nvPr/>
        </p:nvCxnSpPr>
        <p:spPr bwMode="auto">
          <a:xfrm flipH="1">
            <a:off x="6655686" y="4834206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9" name="テキスト ボックス 288"/>
          <p:cNvSpPr txBox="1"/>
          <p:nvPr/>
        </p:nvSpPr>
        <p:spPr>
          <a:xfrm>
            <a:off x="6638507" y="4922883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33" name="直線コネクタ 332"/>
          <p:cNvCxnSpPr/>
          <p:nvPr/>
        </p:nvCxnSpPr>
        <p:spPr bwMode="auto">
          <a:xfrm flipH="1">
            <a:off x="8023838" y="4231302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4" name="テキスト ボックス 333"/>
          <p:cNvSpPr txBox="1"/>
          <p:nvPr/>
        </p:nvSpPr>
        <p:spPr>
          <a:xfrm>
            <a:off x="8006659" y="4301720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sp>
        <p:nvSpPr>
          <p:cNvPr id="370" name="台形 369"/>
          <p:cNvSpPr/>
          <p:nvPr/>
        </p:nvSpPr>
        <p:spPr>
          <a:xfrm rot="5400000">
            <a:off x="873022" y="3295297"/>
            <a:ext cx="451897" cy="216024"/>
          </a:xfrm>
          <a:prstGeom prst="trapezoid">
            <a:avLst>
              <a:gd name="adj" fmla="val 45944"/>
            </a:avLst>
          </a:prstGeom>
          <a:solidFill>
            <a:srgbClr val="C0504D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+</a:t>
            </a: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371" name="直線矢印コネクタ 370"/>
          <p:cNvCxnSpPr/>
          <p:nvPr/>
        </p:nvCxnSpPr>
        <p:spPr>
          <a:xfrm>
            <a:off x="465038" y="4267006"/>
            <a:ext cx="828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372" name="正方形/長方形 371"/>
          <p:cNvSpPr/>
          <p:nvPr/>
        </p:nvSpPr>
        <p:spPr>
          <a:xfrm>
            <a:off x="159852" y="4072369"/>
            <a:ext cx="322599" cy="40113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ＭＳ Ｐゴシック"/>
                <a:cs typeface="Times New Roman" pitchFamily="18" charset="0"/>
              </a:rPr>
              <a:t>r_pc</a:t>
            </a:r>
            <a:endParaRPr kumimoji="1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73" name="直線矢印コネクタ 372"/>
          <p:cNvCxnSpPr/>
          <p:nvPr/>
        </p:nvCxnSpPr>
        <p:spPr>
          <a:xfrm>
            <a:off x="591901" y="3501396"/>
            <a:ext cx="396044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374" name="直線コネクタ 373"/>
          <p:cNvCxnSpPr/>
          <p:nvPr/>
        </p:nvCxnSpPr>
        <p:spPr>
          <a:xfrm>
            <a:off x="591901" y="3501397"/>
            <a:ext cx="0" cy="756221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sp>
        <p:nvSpPr>
          <p:cNvPr id="375" name="円/楕円 374"/>
          <p:cNvSpPr/>
          <p:nvPr/>
        </p:nvSpPr>
        <p:spPr>
          <a:xfrm>
            <a:off x="566660" y="4245384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376" name="直線矢印コネクタ 375"/>
          <p:cNvCxnSpPr/>
          <p:nvPr/>
        </p:nvCxnSpPr>
        <p:spPr>
          <a:xfrm>
            <a:off x="789923" y="3285372"/>
            <a:ext cx="201035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377" name="テキスト ボックス 376"/>
          <p:cNvSpPr txBox="1"/>
          <p:nvPr/>
        </p:nvSpPr>
        <p:spPr>
          <a:xfrm>
            <a:off x="637996" y="3203039"/>
            <a:ext cx="67326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4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78" name="直線矢印コネクタ 377"/>
          <p:cNvCxnSpPr/>
          <p:nvPr/>
        </p:nvCxnSpPr>
        <p:spPr>
          <a:xfrm>
            <a:off x="57250" y="4262705"/>
            <a:ext cx="102787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379" name="直線コネクタ 378"/>
          <p:cNvCxnSpPr/>
          <p:nvPr/>
        </p:nvCxnSpPr>
        <p:spPr>
          <a:xfrm>
            <a:off x="57250" y="2996952"/>
            <a:ext cx="0" cy="1270053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380" name="直線コネクタ 379"/>
          <p:cNvCxnSpPr/>
          <p:nvPr/>
        </p:nvCxnSpPr>
        <p:spPr>
          <a:xfrm>
            <a:off x="2145482" y="2331630"/>
            <a:ext cx="0" cy="108898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382" name="直線コネクタ 381"/>
          <p:cNvCxnSpPr/>
          <p:nvPr/>
        </p:nvCxnSpPr>
        <p:spPr>
          <a:xfrm flipH="1">
            <a:off x="1206986" y="3415847"/>
            <a:ext cx="936000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386" name="直線コネクタ 385"/>
          <p:cNvCxnSpPr/>
          <p:nvPr/>
        </p:nvCxnSpPr>
        <p:spPr bwMode="auto">
          <a:xfrm flipH="1">
            <a:off x="1399723" y="3367594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7" name="テキスト ボックス 386"/>
          <p:cNvSpPr txBox="1"/>
          <p:nvPr/>
        </p:nvSpPr>
        <p:spPr>
          <a:xfrm>
            <a:off x="1382544" y="3213364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88" name="直線コネクタ 387"/>
          <p:cNvCxnSpPr/>
          <p:nvPr/>
        </p:nvCxnSpPr>
        <p:spPr bwMode="auto">
          <a:xfrm flipH="1">
            <a:off x="557056" y="3763348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9" name="テキスト ボックス 388"/>
          <p:cNvSpPr txBox="1"/>
          <p:nvPr/>
        </p:nvSpPr>
        <p:spPr>
          <a:xfrm>
            <a:off x="647440" y="3711758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91" name="直線コネクタ 390"/>
          <p:cNvCxnSpPr/>
          <p:nvPr/>
        </p:nvCxnSpPr>
        <p:spPr bwMode="auto">
          <a:xfrm flipH="1">
            <a:off x="938525" y="4216825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2" name="テキスト ボックス 391"/>
          <p:cNvSpPr txBox="1"/>
          <p:nvPr/>
        </p:nvSpPr>
        <p:spPr>
          <a:xfrm>
            <a:off x="921346" y="4062595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11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sp>
        <p:nvSpPr>
          <p:cNvPr id="393" name="テキスト ボックス 392"/>
          <p:cNvSpPr txBox="1"/>
          <p:nvPr/>
        </p:nvSpPr>
        <p:spPr>
          <a:xfrm>
            <a:off x="1281386" y="148478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endParaRPr kumimoji="1" lang="ja-JP" altLang="en-US" dirty="0">
              <a:solidFill>
                <a:schemeClr val="accent6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5865394" y="1809192"/>
            <a:ext cx="72008" cy="345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7166315" y="1808856"/>
            <a:ext cx="72008" cy="345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sp>
        <p:nvSpPr>
          <p:cNvPr id="135" name="正方形/長方形 134"/>
          <p:cNvSpPr/>
          <p:nvPr/>
        </p:nvSpPr>
        <p:spPr>
          <a:xfrm>
            <a:off x="8444645" y="1808520"/>
            <a:ext cx="72008" cy="3456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38" name="直線コネクタ 237"/>
          <p:cNvCxnSpPr/>
          <p:nvPr/>
        </p:nvCxnSpPr>
        <p:spPr bwMode="auto">
          <a:xfrm flipV="1">
            <a:off x="2470404" y="1566084"/>
            <a:ext cx="0" cy="40320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9" name="直線コネクタ 238"/>
          <p:cNvCxnSpPr/>
          <p:nvPr/>
        </p:nvCxnSpPr>
        <p:spPr bwMode="auto">
          <a:xfrm flipV="1">
            <a:off x="5900229" y="1566084"/>
            <a:ext cx="0" cy="40320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40" name="直線コネクタ 239"/>
          <p:cNvCxnSpPr/>
          <p:nvPr/>
        </p:nvCxnSpPr>
        <p:spPr bwMode="auto">
          <a:xfrm flipV="1">
            <a:off x="7202020" y="1566084"/>
            <a:ext cx="0" cy="40320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直線コネクタ 265"/>
          <p:cNvCxnSpPr/>
          <p:nvPr/>
        </p:nvCxnSpPr>
        <p:spPr bwMode="auto">
          <a:xfrm flipV="1">
            <a:off x="8479787" y="1556792"/>
            <a:ext cx="0" cy="40320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直線矢印コネクタ 122"/>
          <p:cNvCxnSpPr/>
          <p:nvPr/>
        </p:nvCxnSpPr>
        <p:spPr>
          <a:xfrm>
            <a:off x="2881584" y="2913584"/>
            <a:ext cx="298381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126" name="円/楕円 125"/>
          <p:cNvSpPr/>
          <p:nvPr/>
        </p:nvSpPr>
        <p:spPr>
          <a:xfrm>
            <a:off x="2856038" y="3205931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132" name="直線矢印コネクタ 131"/>
          <p:cNvCxnSpPr/>
          <p:nvPr/>
        </p:nvCxnSpPr>
        <p:spPr>
          <a:xfrm>
            <a:off x="7238381" y="4892970"/>
            <a:ext cx="288000" cy="0"/>
          </a:xfrm>
          <a:prstGeom prst="straightConnector1">
            <a:avLst/>
          </a:prstGeom>
          <a:noFill/>
          <a:ln w="12700" cap="flat" cmpd="sng" algn="ctr">
            <a:solidFill>
              <a:srgbClr val="00B050"/>
            </a:solidFill>
            <a:prstDash val="solid"/>
            <a:tailEnd type="arrow" w="sm" len="sm"/>
          </a:ln>
          <a:effectLst/>
        </p:spPr>
      </p:cxnSp>
      <p:cxnSp>
        <p:nvCxnSpPr>
          <p:cNvPr id="137" name="直線矢印コネクタ 136"/>
          <p:cNvCxnSpPr/>
          <p:nvPr/>
        </p:nvCxnSpPr>
        <p:spPr>
          <a:xfrm>
            <a:off x="5937402" y="2913584"/>
            <a:ext cx="1212544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39" name="直線矢印コネクタ 138"/>
          <p:cNvCxnSpPr/>
          <p:nvPr/>
        </p:nvCxnSpPr>
        <p:spPr>
          <a:xfrm>
            <a:off x="7244317" y="2913584"/>
            <a:ext cx="1188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44" name="直線矢印コネクタ 143"/>
          <p:cNvCxnSpPr/>
          <p:nvPr/>
        </p:nvCxnSpPr>
        <p:spPr>
          <a:xfrm>
            <a:off x="8527759" y="2913367"/>
            <a:ext cx="599998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46" name="直線矢印コネクタ 145"/>
          <p:cNvCxnSpPr/>
          <p:nvPr/>
        </p:nvCxnSpPr>
        <p:spPr>
          <a:xfrm>
            <a:off x="6501986" y="4581128"/>
            <a:ext cx="180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47" name="直線矢印コネクタ 146"/>
          <p:cNvCxnSpPr/>
          <p:nvPr/>
        </p:nvCxnSpPr>
        <p:spPr>
          <a:xfrm>
            <a:off x="6501432" y="4005064"/>
            <a:ext cx="180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48" name="直線矢印コネクタ 147"/>
          <p:cNvCxnSpPr/>
          <p:nvPr/>
        </p:nvCxnSpPr>
        <p:spPr>
          <a:xfrm>
            <a:off x="5319802" y="4897735"/>
            <a:ext cx="540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49" name="直線矢印コネクタ 148"/>
          <p:cNvCxnSpPr/>
          <p:nvPr/>
        </p:nvCxnSpPr>
        <p:spPr>
          <a:xfrm>
            <a:off x="7039024" y="4274048"/>
            <a:ext cx="126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50" name="直線矢印コネクタ 149"/>
          <p:cNvCxnSpPr/>
          <p:nvPr/>
        </p:nvCxnSpPr>
        <p:spPr>
          <a:xfrm>
            <a:off x="8317470" y="4273481"/>
            <a:ext cx="126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56" name="直線矢印コネクタ 155"/>
          <p:cNvCxnSpPr/>
          <p:nvPr/>
        </p:nvCxnSpPr>
        <p:spPr>
          <a:xfrm>
            <a:off x="3657650" y="4676391"/>
            <a:ext cx="457215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157" name="直線コネクタ 156"/>
          <p:cNvCxnSpPr/>
          <p:nvPr/>
        </p:nvCxnSpPr>
        <p:spPr>
          <a:xfrm>
            <a:off x="3667808" y="4683606"/>
            <a:ext cx="0" cy="761618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159" name="直線コネクタ 158"/>
          <p:cNvCxnSpPr/>
          <p:nvPr/>
        </p:nvCxnSpPr>
        <p:spPr>
          <a:xfrm flipH="1">
            <a:off x="3667808" y="5445224"/>
            <a:ext cx="5137288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160" name="直線コネクタ 159"/>
          <p:cNvCxnSpPr/>
          <p:nvPr/>
        </p:nvCxnSpPr>
        <p:spPr>
          <a:xfrm flipH="1">
            <a:off x="8517065" y="5213325"/>
            <a:ext cx="288031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161" name="直線コネクタ 160"/>
          <p:cNvCxnSpPr/>
          <p:nvPr/>
        </p:nvCxnSpPr>
        <p:spPr>
          <a:xfrm>
            <a:off x="8801922" y="5212817"/>
            <a:ext cx="0" cy="232407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162" name="直線コネクタ 161"/>
          <p:cNvCxnSpPr/>
          <p:nvPr/>
        </p:nvCxnSpPr>
        <p:spPr bwMode="auto">
          <a:xfrm flipH="1">
            <a:off x="8621966" y="5168097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3" name="テキスト ボックス 162"/>
          <p:cNvSpPr txBox="1"/>
          <p:nvPr/>
        </p:nvSpPr>
        <p:spPr>
          <a:xfrm>
            <a:off x="8633362" y="5029051"/>
            <a:ext cx="67326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5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sp>
        <p:nvSpPr>
          <p:cNvPr id="175" name="テキスト ボックス 174"/>
          <p:cNvSpPr txBox="1"/>
          <p:nvPr/>
        </p:nvSpPr>
        <p:spPr>
          <a:xfrm>
            <a:off x="1714401" y="3420959"/>
            <a:ext cx="359073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lvl="0" algn="ctr"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kumimoji="1" lang="en-US" altLang="ja-JP" sz="1050" kern="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w_pc4</a:t>
            </a:r>
          </a:p>
        </p:txBody>
      </p:sp>
      <p:cxnSp>
        <p:nvCxnSpPr>
          <p:cNvPr id="176" name="直線矢印コネクタ 175"/>
          <p:cNvCxnSpPr/>
          <p:nvPr/>
        </p:nvCxnSpPr>
        <p:spPr>
          <a:xfrm>
            <a:off x="2145514" y="2333583"/>
            <a:ext cx="288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177" name="台形 176"/>
          <p:cNvSpPr/>
          <p:nvPr/>
        </p:nvSpPr>
        <p:spPr>
          <a:xfrm rot="5400000">
            <a:off x="4543987" y="2337375"/>
            <a:ext cx="451897" cy="216024"/>
          </a:xfrm>
          <a:prstGeom prst="trapezoid">
            <a:avLst>
              <a:gd name="adj" fmla="val 45944"/>
            </a:avLst>
          </a:prstGeom>
          <a:solidFill>
            <a:srgbClr val="C0504D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+</a:t>
            </a: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178" name="角丸四角形 177"/>
          <p:cNvSpPr/>
          <p:nvPr/>
        </p:nvSpPr>
        <p:spPr>
          <a:xfrm>
            <a:off x="4089698" y="2418420"/>
            <a:ext cx="360040" cy="453740"/>
          </a:xfrm>
          <a:prstGeom prst="roundRect">
            <a:avLst>
              <a:gd name="adj" fmla="val 33569"/>
            </a:avLst>
          </a:prstGeom>
          <a:solidFill>
            <a:srgbClr val="4BACC6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vert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Shift</a:t>
            </a:r>
          </a:p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 left 2</a:t>
            </a:r>
            <a:endParaRPr kumimoji="1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179" name="直線コネクタ 178"/>
          <p:cNvCxnSpPr/>
          <p:nvPr/>
        </p:nvCxnSpPr>
        <p:spPr>
          <a:xfrm>
            <a:off x="3863585" y="2601474"/>
            <a:ext cx="0" cy="6120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180" name="直線矢印コネクタ 179"/>
          <p:cNvCxnSpPr/>
          <p:nvPr/>
        </p:nvCxnSpPr>
        <p:spPr>
          <a:xfrm>
            <a:off x="3863584" y="2604503"/>
            <a:ext cx="226114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sp>
        <p:nvSpPr>
          <p:cNvPr id="181" name="円/楕円 180"/>
          <p:cNvSpPr/>
          <p:nvPr/>
        </p:nvSpPr>
        <p:spPr>
          <a:xfrm>
            <a:off x="3840725" y="3215450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182" name="直線矢印コネクタ 181"/>
          <p:cNvCxnSpPr/>
          <p:nvPr/>
        </p:nvCxnSpPr>
        <p:spPr>
          <a:xfrm>
            <a:off x="4458201" y="2566399"/>
            <a:ext cx="196599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00" name="直線矢印コネクタ 199"/>
          <p:cNvCxnSpPr/>
          <p:nvPr/>
        </p:nvCxnSpPr>
        <p:spPr>
          <a:xfrm>
            <a:off x="2505505" y="2329437"/>
            <a:ext cx="2149294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02" name="直線コネクタ 201"/>
          <p:cNvCxnSpPr/>
          <p:nvPr/>
        </p:nvCxnSpPr>
        <p:spPr>
          <a:xfrm flipH="1">
            <a:off x="4877948" y="2445387"/>
            <a:ext cx="288031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03" name="直線コネクタ 202"/>
          <p:cNvCxnSpPr>
            <a:cxnSpLocks/>
          </p:cNvCxnSpPr>
          <p:nvPr/>
        </p:nvCxnSpPr>
        <p:spPr>
          <a:xfrm>
            <a:off x="5161649" y="1916832"/>
            <a:ext cx="0" cy="528129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04" name="直線コネクタ 203"/>
          <p:cNvCxnSpPr/>
          <p:nvPr/>
        </p:nvCxnSpPr>
        <p:spPr bwMode="auto">
          <a:xfrm flipH="1">
            <a:off x="4975574" y="2400306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5" name="テキスト ボックス 204"/>
          <p:cNvSpPr txBox="1"/>
          <p:nvPr/>
        </p:nvSpPr>
        <p:spPr>
          <a:xfrm>
            <a:off x="4958395" y="2246076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06" name="直線コネクタ 205"/>
          <p:cNvCxnSpPr/>
          <p:nvPr/>
        </p:nvCxnSpPr>
        <p:spPr bwMode="auto">
          <a:xfrm flipH="1">
            <a:off x="4496058" y="2526972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7" name="テキスト ボックス 206"/>
          <p:cNvSpPr txBox="1"/>
          <p:nvPr/>
        </p:nvSpPr>
        <p:spPr>
          <a:xfrm>
            <a:off x="4478879" y="2605433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10" name="直線コネクタ 209"/>
          <p:cNvCxnSpPr/>
          <p:nvPr/>
        </p:nvCxnSpPr>
        <p:spPr>
          <a:xfrm flipH="1">
            <a:off x="864327" y="1916832"/>
            <a:ext cx="4300728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sp>
        <p:nvSpPr>
          <p:cNvPr id="211" name="角丸四角形 210"/>
          <p:cNvSpPr/>
          <p:nvPr/>
        </p:nvSpPr>
        <p:spPr>
          <a:xfrm>
            <a:off x="1060599" y="2304665"/>
            <a:ext cx="144016" cy="471500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vert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Mux</a:t>
            </a:r>
          </a:p>
        </p:txBody>
      </p:sp>
      <p:cxnSp>
        <p:nvCxnSpPr>
          <p:cNvPr id="213" name="直線矢印コネクタ 212"/>
          <p:cNvCxnSpPr/>
          <p:nvPr/>
        </p:nvCxnSpPr>
        <p:spPr>
          <a:xfrm>
            <a:off x="864327" y="2420103"/>
            <a:ext cx="201035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14" name="直線コネクタ 213"/>
          <p:cNvCxnSpPr>
            <a:cxnSpLocks/>
          </p:cNvCxnSpPr>
          <p:nvPr/>
        </p:nvCxnSpPr>
        <p:spPr>
          <a:xfrm>
            <a:off x="867227" y="1916832"/>
            <a:ext cx="0" cy="503271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15" name="直線矢印コネクタ 214"/>
          <p:cNvCxnSpPr/>
          <p:nvPr/>
        </p:nvCxnSpPr>
        <p:spPr>
          <a:xfrm>
            <a:off x="863627" y="2648569"/>
            <a:ext cx="201035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17" name="直線コネクタ 216"/>
          <p:cNvCxnSpPr/>
          <p:nvPr/>
        </p:nvCxnSpPr>
        <p:spPr>
          <a:xfrm>
            <a:off x="864331" y="2642556"/>
            <a:ext cx="0" cy="246772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18" name="直線コネクタ 217"/>
          <p:cNvCxnSpPr/>
          <p:nvPr/>
        </p:nvCxnSpPr>
        <p:spPr>
          <a:xfrm flipH="1">
            <a:off x="867227" y="2882051"/>
            <a:ext cx="1275759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sp>
        <p:nvSpPr>
          <p:cNvPr id="219" name="円/楕円 218"/>
          <p:cNvSpPr/>
          <p:nvPr/>
        </p:nvSpPr>
        <p:spPr>
          <a:xfrm>
            <a:off x="2126430" y="2858262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220" name="直線コネクタ 219"/>
          <p:cNvCxnSpPr/>
          <p:nvPr/>
        </p:nvCxnSpPr>
        <p:spPr>
          <a:xfrm flipH="1">
            <a:off x="57250" y="2999333"/>
            <a:ext cx="1445476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21" name="直線コネクタ 220"/>
          <p:cNvCxnSpPr/>
          <p:nvPr/>
        </p:nvCxnSpPr>
        <p:spPr>
          <a:xfrm flipH="1">
            <a:off x="1209378" y="2516251"/>
            <a:ext cx="288031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23" name="直線コネクタ 222"/>
          <p:cNvCxnSpPr/>
          <p:nvPr/>
        </p:nvCxnSpPr>
        <p:spPr bwMode="auto">
          <a:xfrm flipH="1">
            <a:off x="1299600" y="2473961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4" name="テキスト ボックス 223"/>
          <p:cNvSpPr txBox="1"/>
          <p:nvPr/>
        </p:nvSpPr>
        <p:spPr>
          <a:xfrm>
            <a:off x="1282421" y="2322112"/>
            <a:ext cx="134652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32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25" name="直線コネクタ 224"/>
          <p:cNvCxnSpPr/>
          <p:nvPr/>
        </p:nvCxnSpPr>
        <p:spPr>
          <a:xfrm>
            <a:off x="1495591" y="2509566"/>
            <a:ext cx="0" cy="489767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sp>
        <p:nvSpPr>
          <p:cNvPr id="231" name="台形 230"/>
          <p:cNvSpPr/>
          <p:nvPr/>
        </p:nvSpPr>
        <p:spPr>
          <a:xfrm rot="5400000">
            <a:off x="5242576" y="3424037"/>
            <a:ext cx="513981" cy="216024"/>
          </a:xfrm>
          <a:prstGeom prst="trapezoid">
            <a:avLst>
              <a:gd name="adj" fmla="val 45944"/>
            </a:avLst>
          </a:prstGeom>
          <a:solidFill>
            <a:srgbClr val="C0504D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kern="0" dirty="0">
                <a:solidFill>
                  <a:prstClr val="black"/>
                </a:solidFill>
                <a:latin typeface="Consolas" panose="020B0609020204030204" pitchFamily="49" charset="0"/>
                <a:ea typeface="ＭＳ Ｐゴシック"/>
                <a:cs typeface="Consolas" panose="020B0609020204030204" pitchFamily="49" charset="0"/>
              </a:rPr>
              <a:t>!=</a:t>
            </a:r>
            <a:endParaRPr kumimoji="1" lang="ja-JP" altLang="en-US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olas" panose="020B0609020204030204" pitchFamily="49" charset="0"/>
              <a:ea typeface="ＭＳ Ｐゴシック"/>
              <a:cs typeface="Consolas" panose="020B0609020204030204" pitchFamily="49" charset="0"/>
            </a:endParaRPr>
          </a:p>
        </p:txBody>
      </p:sp>
      <p:cxnSp>
        <p:nvCxnSpPr>
          <p:cNvPr id="241" name="直線矢印コネクタ 240"/>
          <p:cNvCxnSpPr/>
          <p:nvPr/>
        </p:nvCxnSpPr>
        <p:spPr>
          <a:xfrm flipV="1">
            <a:off x="5755638" y="3089887"/>
            <a:ext cx="0" cy="437102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265" name="直線コネクタ 264"/>
          <p:cNvCxnSpPr/>
          <p:nvPr/>
        </p:nvCxnSpPr>
        <p:spPr bwMode="auto">
          <a:xfrm flipH="1">
            <a:off x="5635266" y="3485524"/>
            <a:ext cx="71135" cy="9808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0" name="テキスト ボックス 289"/>
          <p:cNvSpPr txBox="1"/>
          <p:nvPr/>
        </p:nvSpPr>
        <p:spPr>
          <a:xfrm>
            <a:off x="5653011" y="3563192"/>
            <a:ext cx="67326" cy="16158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050" dirty="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</a:t>
            </a:r>
            <a:endParaRPr kumimoji="1" lang="ja-JP" altLang="en-US" sz="1050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291" name="直線矢印コネクタ 290"/>
          <p:cNvCxnSpPr/>
          <p:nvPr/>
        </p:nvCxnSpPr>
        <p:spPr>
          <a:xfrm>
            <a:off x="5161649" y="3411930"/>
            <a:ext cx="229905" cy="0"/>
          </a:xfrm>
          <a:prstGeom prst="straightConnector1">
            <a:avLst/>
          </a:prstGeom>
          <a:noFill/>
          <a:ln w="12700" cap="flat" cmpd="sng" algn="ctr">
            <a:solidFill>
              <a:srgbClr val="00B050"/>
            </a:solidFill>
            <a:prstDash val="solid"/>
            <a:tailEnd type="arrow" w="sm" len="sm"/>
          </a:ln>
          <a:effectLst/>
        </p:spPr>
      </p:cxnSp>
      <p:cxnSp>
        <p:nvCxnSpPr>
          <p:cNvPr id="292" name="直線矢印コネクタ 291"/>
          <p:cNvCxnSpPr/>
          <p:nvPr/>
        </p:nvCxnSpPr>
        <p:spPr>
          <a:xfrm>
            <a:off x="5247538" y="3639859"/>
            <a:ext cx="144016" cy="0"/>
          </a:xfrm>
          <a:prstGeom prst="straightConnector1">
            <a:avLst/>
          </a:prstGeom>
          <a:noFill/>
          <a:ln w="12700" cap="flat" cmpd="sng" algn="ctr">
            <a:solidFill>
              <a:srgbClr val="00B050"/>
            </a:solidFill>
            <a:prstDash val="solid"/>
            <a:tailEnd type="arrow" w="sm" len="sm"/>
          </a:ln>
          <a:effectLst/>
        </p:spPr>
      </p:cxnSp>
      <p:cxnSp>
        <p:nvCxnSpPr>
          <p:cNvPr id="294" name="直線コネクタ 293"/>
          <p:cNvCxnSpPr/>
          <p:nvPr/>
        </p:nvCxnSpPr>
        <p:spPr>
          <a:xfrm>
            <a:off x="5167532" y="3406031"/>
            <a:ext cx="0" cy="7020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cxnSp>
        <p:nvCxnSpPr>
          <p:cNvPr id="295" name="直線コネクタ 294"/>
          <p:cNvCxnSpPr/>
          <p:nvPr/>
        </p:nvCxnSpPr>
        <p:spPr>
          <a:xfrm>
            <a:off x="5247538" y="3635833"/>
            <a:ext cx="0" cy="100800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none" w="sm" len="sm"/>
          </a:ln>
          <a:effectLst/>
        </p:spPr>
      </p:cxnSp>
      <p:sp>
        <p:nvSpPr>
          <p:cNvPr id="296" name="円/楕円 295"/>
          <p:cNvSpPr/>
          <p:nvPr/>
        </p:nvSpPr>
        <p:spPr>
          <a:xfrm>
            <a:off x="5152674" y="4090661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97" name="円/楕円 296"/>
          <p:cNvSpPr/>
          <p:nvPr/>
        </p:nvSpPr>
        <p:spPr>
          <a:xfrm>
            <a:off x="5224832" y="4621386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98" name="角丸四角形 297"/>
          <p:cNvSpPr/>
          <p:nvPr/>
        </p:nvSpPr>
        <p:spPr>
          <a:xfrm>
            <a:off x="6345761" y="3749588"/>
            <a:ext cx="144016" cy="471500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vert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Mux</a:t>
            </a:r>
          </a:p>
        </p:txBody>
      </p:sp>
      <p:sp>
        <p:nvSpPr>
          <p:cNvPr id="299" name="角丸四角形 298"/>
          <p:cNvSpPr/>
          <p:nvPr/>
        </p:nvSpPr>
        <p:spPr>
          <a:xfrm>
            <a:off x="6346324" y="4325652"/>
            <a:ext cx="144016" cy="471500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vert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Mux</a:t>
            </a:r>
          </a:p>
        </p:txBody>
      </p:sp>
      <p:cxnSp>
        <p:nvCxnSpPr>
          <p:cNvPr id="300" name="直線矢印コネクタ 299"/>
          <p:cNvCxnSpPr/>
          <p:nvPr/>
        </p:nvCxnSpPr>
        <p:spPr>
          <a:xfrm>
            <a:off x="5937402" y="4120416"/>
            <a:ext cx="384544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301" name="直線矢印コネクタ 300"/>
          <p:cNvCxnSpPr/>
          <p:nvPr/>
        </p:nvCxnSpPr>
        <p:spPr>
          <a:xfrm>
            <a:off x="5935385" y="4475940"/>
            <a:ext cx="396000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tailEnd type="arrow" w="sm" len="sm"/>
          </a:ln>
          <a:effectLst/>
        </p:spPr>
      </p:cxnSp>
      <p:cxnSp>
        <p:nvCxnSpPr>
          <p:cNvPr id="302" name="直線矢印コネクタ 301"/>
          <p:cNvCxnSpPr/>
          <p:nvPr/>
        </p:nvCxnSpPr>
        <p:spPr>
          <a:xfrm>
            <a:off x="6235652" y="4713005"/>
            <a:ext cx="99412" cy="0"/>
          </a:xfrm>
          <a:prstGeom prst="straightConnector1">
            <a:avLst/>
          </a:prstGeom>
          <a:noFill/>
          <a:ln w="12700" cap="flat" cmpd="sng" algn="ctr">
            <a:solidFill>
              <a:srgbClr val="C00000"/>
            </a:solidFill>
            <a:prstDash val="solid"/>
            <a:tailEnd type="arrow" w="sm" len="sm"/>
          </a:ln>
          <a:effectLst/>
        </p:spPr>
      </p:cxnSp>
      <p:cxnSp>
        <p:nvCxnSpPr>
          <p:cNvPr id="303" name="直線矢印コネクタ 302"/>
          <p:cNvCxnSpPr/>
          <p:nvPr/>
        </p:nvCxnSpPr>
        <p:spPr>
          <a:xfrm>
            <a:off x="6233271" y="3990999"/>
            <a:ext cx="99412" cy="0"/>
          </a:xfrm>
          <a:prstGeom prst="straightConnector1">
            <a:avLst/>
          </a:prstGeom>
          <a:noFill/>
          <a:ln w="12700" cap="flat" cmpd="sng" algn="ctr">
            <a:solidFill>
              <a:srgbClr val="C00000"/>
            </a:solidFill>
            <a:prstDash val="solid"/>
            <a:tailEnd type="arrow" w="sm" len="sm"/>
          </a:ln>
          <a:effectLst/>
        </p:spPr>
      </p:cxnSp>
      <p:cxnSp>
        <p:nvCxnSpPr>
          <p:cNvPr id="304" name="直線コネクタ 303"/>
          <p:cNvCxnSpPr/>
          <p:nvPr/>
        </p:nvCxnSpPr>
        <p:spPr>
          <a:xfrm>
            <a:off x="6235652" y="3992079"/>
            <a:ext cx="0" cy="1602000"/>
          </a:xfrm>
          <a:prstGeom prst="line">
            <a:avLst/>
          </a:prstGeom>
          <a:noFill/>
          <a:ln w="12700" cap="flat" cmpd="sng" algn="ctr">
            <a:solidFill>
              <a:srgbClr val="C00000"/>
            </a:solidFill>
            <a:prstDash val="solid"/>
            <a:tailEnd type="none" w="sm" len="sm"/>
          </a:ln>
          <a:effectLst/>
        </p:spPr>
      </p:cxnSp>
      <p:cxnSp>
        <p:nvCxnSpPr>
          <p:cNvPr id="305" name="直線コネクタ 304"/>
          <p:cNvCxnSpPr/>
          <p:nvPr/>
        </p:nvCxnSpPr>
        <p:spPr>
          <a:xfrm flipH="1">
            <a:off x="6225800" y="5588792"/>
            <a:ext cx="1096838" cy="0"/>
          </a:xfrm>
          <a:prstGeom prst="line">
            <a:avLst/>
          </a:prstGeom>
          <a:noFill/>
          <a:ln w="12700" cap="flat" cmpd="sng" algn="ctr">
            <a:solidFill>
              <a:srgbClr val="C00000"/>
            </a:solidFill>
            <a:prstDash val="solid"/>
            <a:tailEnd type="none" w="sm" len="sm"/>
          </a:ln>
          <a:effectLst/>
        </p:spPr>
      </p:cxnSp>
      <p:sp>
        <p:nvSpPr>
          <p:cNvPr id="306" name="円/楕円 305"/>
          <p:cNvSpPr/>
          <p:nvPr/>
        </p:nvSpPr>
        <p:spPr>
          <a:xfrm>
            <a:off x="7293804" y="4611617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307" name="直線矢印コネクタ 306"/>
          <p:cNvCxnSpPr/>
          <p:nvPr/>
        </p:nvCxnSpPr>
        <p:spPr>
          <a:xfrm>
            <a:off x="6117828" y="4583054"/>
            <a:ext cx="213643" cy="0"/>
          </a:xfrm>
          <a:prstGeom prst="straightConnector1">
            <a:avLst/>
          </a:prstGeom>
          <a:noFill/>
          <a:ln w="12700" cap="flat" cmpd="sng" algn="ctr">
            <a:solidFill>
              <a:srgbClr val="0066FF"/>
            </a:solidFill>
            <a:prstDash val="solid"/>
            <a:tailEnd type="arrow" w="sm" len="sm"/>
          </a:ln>
          <a:effectLst/>
        </p:spPr>
      </p:cxnSp>
      <p:cxnSp>
        <p:nvCxnSpPr>
          <p:cNvPr id="308" name="直線矢印コネクタ 307"/>
          <p:cNvCxnSpPr/>
          <p:nvPr/>
        </p:nvCxnSpPr>
        <p:spPr>
          <a:xfrm>
            <a:off x="6115447" y="3866128"/>
            <a:ext cx="216024" cy="0"/>
          </a:xfrm>
          <a:prstGeom prst="straightConnector1">
            <a:avLst/>
          </a:prstGeom>
          <a:noFill/>
          <a:ln w="12700" cap="flat" cmpd="sng" algn="ctr">
            <a:solidFill>
              <a:srgbClr val="0066FF"/>
            </a:solidFill>
            <a:prstDash val="solid"/>
            <a:tailEnd type="arrow" w="sm" len="sm"/>
          </a:ln>
          <a:effectLst/>
        </p:spPr>
      </p:cxnSp>
      <p:cxnSp>
        <p:nvCxnSpPr>
          <p:cNvPr id="309" name="直線コネクタ 308"/>
          <p:cNvCxnSpPr/>
          <p:nvPr/>
        </p:nvCxnSpPr>
        <p:spPr>
          <a:xfrm>
            <a:off x="6117828" y="3862127"/>
            <a:ext cx="0" cy="1836000"/>
          </a:xfrm>
          <a:prstGeom prst="line">
            <a:avLst/>
          </a:prstGeom>
          <a:noFill/>
          <a:ln w="12700" cap="flat" cmpd="sng" algn="ctr">
            <a:solidFill>
              <a:srgbClr val="0066FF"/>
            </a:solidFill>
            <a:prstDash val="solid"/>
            <a:tailEnd type="none" w="sm" len="sm"/>
          </a:ln>
          <a:effectLst/>
        </p:spPr>
      </p:cxnSp>
      <p:sp>
        <p:nvSpPr>
          <p:cNvPr id="311" name="円/楕円 310"/>
          <p:cNvSpPr/>
          <p:nvPr/>
        </p:nvSpPr>
        <p:spPr>
          <a:xfrm>
            <a:off x="9386860" y="5327497"/>
            <a:ext cx="45719" cy="45719"/>
          </a:xfrm>
          <a:prstGeom prst="ellipse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312" name="円/楕円 311"/>
          <p:cNvSpPr/>
          <p:nvPr/>
        </p:nvSpPr>
        <p:spPr>
          <a:xfrm>
            <a:off x="6212744" y="4692001"/>
            <a:ext cx="45719" cy="45719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rgbClr val="C0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313" name="円/楕円 312"/>
          <p:cNvSpPr/>
          <p:nvPr/>
        </p:nvSpPr>
        <p:spPr>
          <a:xfrm>
            <a:off x="6095918" y="4556838"/>
            <a:ext cx="45719" cy="45719"/>
          </a:xfrm>
          <a:prstGeom prst="ellipse">
            <a:avLst/>
          </a:prstGeom>
          <a:solidFill>
            <a:srgbClr val="0066FF"/>
          </a:solidFill>
          <a:ln w="12700" cap="flat" cmpd="sng" algn="ctr">
            <a:solidFill>
              <a:srgbClr val="0066FF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CA6ED387-7C84-4C61-B604-CA01DF3008FA}"/>
              </a:ext>
            </a:extLst>
          </p:cNvPr>
          <p:cNvCxnSpPr/>
          <p:nvPr/>
        </p:nvCxnSpPr>
        <p:spPr bwMode="auto">
          <a:xfrm flipV="1">
            <a:off x="1207102" y="4752752"/>
            <a:ext cx="1444923" cy="1275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56" name="テキスト ボックス 255">
            <a:extLst>
              <a:ext uri="{FF2B5EF4-FFF2-40B4-BE49-F238E27FC236}">
                <a16:creationId xmlns:a16="http://schemas.microsoft.com/office/drawing/2014/main" id="{A1741081-CE90-4245-BEAA-32C2C2142244}"/>
              </a:ext>
            </a:extLst>
          </p:cNvPr>
          <p:cNvSpPr txBox="1"/>
          <p:nvPr/>
        </p:nvSpPr>
        <p:spPr>
          <a:xfrm>
            <a:off x="1713434" y="4828510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8nsec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14" name="直線矢印コネクタ 313">
            <a:extLst>
              <a:ext uri="{FF2B5EF4-FFF2-40B4-BE49-F238E27FC236}">
                <a16:creationId xmlns:a16="http://schemas.microsoft.com/office/drawing/2014/main" id="{D538A8C1-9937-4BE7-A46C-FBE874FF53FF}"/>
              </a:ext>
            </a:extLst>
          </p:cNvPr>
          <p:cNvCxnSpPr>
            <a:cxnSpLocks/>
          </p:cNvCxnSpPr>
          <p:nvPr/>
        </p:nvCxnSpPr>
        <p:spPr bwMode="auto">
          <a:xfrm flipV="1">
            <a:off x="46312" y="4593500"/>
            <a:ext cx="513808" cy="378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15" name="テキスト ボックス 314">
            <a:extLst>
              <a:ext uri="{FF2B5EF4-FFF2-40B4-BE49-F238E27FC236}">
                <a16:creationId xmlns:a16="http://schemas.microsoft.com/office/drawing/2014/main" id="{B02061D4-CBE4-417F-AD3C-4EAC899A8433}"/>
              </a:ext>
            </a:extLst>
          </p:cNvPr>
          <p:cNvSpPr txBox="1"/>
          <p:nvPr/>
        </p:nvSpPr>
        <p:spPr>
          <a:xfrm>
            <a:off x="129258" y="4666794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16" name="直線矢印コネクタ 315">
            <a:extLst>
              <a:ext uri="{FF2B5EF4-FFF2-40B4-BE49-F238E27FC236}">
                <a16:creationId xmlns:a16="http://schemas.microsoft.com/office/drawing/2014/main" id="{12A646D6-A5FE-4C11-986F-FA86C7687A88}"/>
              </a:ext>
            </a:extLst>
          </p:cNvPr>
          <p:cNvCxnSpPr>
            <a:cxnSpLocks/>
          </p:cNvCxnSpPr>
          <p:nvPr/>
        </p:nvCxnSpPr>
        <p:spPr bwMode="auto">
          <a:xfrm>
            <a:off x="889435" y="3690750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17" name="テキスト ボックス 316">
            <a:extLst>
              <a:ext uri="{FF2B5EF4-FFF2-40B4-BE49-F238E27FC236}">
                <a16:creationId xmlns:a16="http://schemas.microsoft.com/office/drawing/2014/main" id="{EA29171F-351C-4AAB-8451-165BCC4CB963}"/>
              </a:ext>
            </a:extLst>
          </p:cNvPr>
          <p:cNvSpPr txBox="1"/>
          <p:nvPr/>
        </p:nvSpPr>
        <p:spPr>
          <a:xfrm>
            <a:off x="921346" y="3720506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5nsec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20" name="直線矢印コネクタ 319">
            <a:extLst>
              <a:ext uri="{FF2B5EF4-FFF2-40B4-BE49-F238E27FC236}">
                <a16:creationId xmlns:a16="http://schemas.microsoft.com/office/drawing/2014/main" id="{CAED74DF-7D4B-4ABF-B5D3-FE74D9941283}"/>
              </a:ext>
            </a:extLst>
          </p:cNvPr>
          <p:cNvCxnSpPr>
            <a:cxnSpLocks/>
          </p:cNvCxnSpPr>
          <p:nvPr/>
        </p:nvCxnSpPr>
        <p:spPr bwMode="auto">
          <a:xfrm>
            <a:off x="6589990" y="3670009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21" name="テキスト ボックス 320">
            <a:extLst>
              <a:ext uri="{FF2B5EF4-FFF2-40B4-BE49-F238E27FC236}">
                <a16:creationId xmlns:a16="http://schemas.microsoft.com/office/drawing/2014/main" id="{7E00AA24-3B9E-4BC7-9E6C-F80F4C553343}"/>
              </a:ext>
            </a:extLst>
          </p:cNvPr>
          <p:cNvSpPr txBox="1"/>
          <p:nvPr/>
        </p:nvSpPr>
        <p:spPr>
          <a:xfrm>
            <a:off x="6621901" y="3429000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5nsec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22" name="直線矢印コネクタ 321">
            <a:extLst>
              <a:ext uri="{FF2B5EF4-FFF2-40B4-BE49-F238E27FC236}">
                <a16:creationId xmlns:a16="http://schemas.microsoft.com/office/drawing/2014/main" id="{F9C24D52-B990-4EF9-86E8-CEAE5493EA7C}"/>
              </a:ext>
            </a:extLst>
          </p:cNvPr>
          <p:cNvCxnSpPr>
            <a:cxnSpLocks/>
          </p:cNvCxnSpPr>
          <p:nvPr/>
        </p:nvCxnSpPr>
        <p:spPr bwMode="auto">
          <a:xfrm>
            <a:off x="5298843" y="3212976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23" name="テキスト ボックス 322">
            <a:extLst>
              <a:ext uri="{FF2B5EF4-FFF2-40B4-BE49-F238E27FC236}">
                <a16:creationId xmlns:a16="http://schemas.microsoft.com/office/drawing/2014/main" id="{BA3D7735-5C45-41C7-8A82-A5B5FE6A50B9}"/>
              </a:ext>
            </a:extLst>
          </p:cNvPr>
          <p:cNvSpPr txBox="1"/>
          <p:nvPr/>
        </p:nvSpPr>
        <p:spPr>
          <a:xfrm>
            <a:off x="5330754" y="2971967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5nsec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24" name="直線矢印コネクタ 323">
            <a:extLst>
              <a:ext uri="{FF2B5EF4-FFF2-40B4-BE49-F238E27FC236}">
                <a16:creationId xmlns:a16="http://schemas.microsoft.com/office/drawing/2014/main" id="{245B27AA-7D68-42D5-96CB-AC66DB6BEFEC}"/>
              </a:ext>
            </a:extLst>
          </p:cNvPr>
          <p:cNvCxnSpPr>
            <a:cxnSpLocks/>
          </p:cNvCxnSpPr>
          <p:nvPr/>
        </p:nvCxnSpPr>
        <p:spPr bwMode="auto">
          <a:xfrm>
            <a:off x="4562810" y="2713917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25" name="テキスト ボックス 324">
            <a:extLst>
              <a:ext uri="{FF2B5EF4-FFF2-40B4-BE49-F238E27FC236}">
                <a16:creationId xmlns:a16="http://schemas.microsoft.com/office/drawing/2014/main" id="{5180248E-839E-4F01-8C2B-330439FB2E70}"/>
              </a:ext>
            </a:extLst>
          </p:cNvPr>
          <p:cNvSpPr txBox="1"/>
          <p:nvPr/>
        </p:nvSpPr>
        <p:spPr>
          <a:xfrm>
            <a:off x="4579730" y="2723235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5nsec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26" name="直線矢印コネクタ 325">
            <a:extLst>
              <a:ext uri="{FF2B5EF4-FFF2-40B4-BE49-F238E27FC236}">
                <a16:creationId xmlns:a16="http://schemas.microsoft.com/office/drawing/2014/main" id="{DE15135B-2329-435B-AED0-05A3C797E303}"/>
              </a:ext>
            </a:extLst>
          </p:cNvPr>
          <p:cNvCxnSpPr>
            <a:cxnSpLocks/>
          </p:cNvCxnSpPr>
          <p:nvPr/>
        </p:nvCxnSpPr>
        <p:spPr bwMode="auto">
          <a:xfrm>
            <a:off x="3416883" y="2971967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27" name="テキスト ボックス 326">
            <a:extLst>
              <a:ext uri="{FF2B5EF4-FFF2-40B4-BE49-F238E27FC236}">
                <a16:creationId xmlns:a16="http://schemas.microsoft.com/office/drawing/2014/main" id="{09CC150F-E808-40E7-BDAF-0B87DFF7D2A9}"/>
              </a:ext>
            </a:extLst>
          </p:cNvPr>
          <p:cNvSpPr txBox="1"/>
          <p:nvPr/>
        </p:nvSpPr>
        <p:spPr>
          <a:xfrm>
            <a:off x="3081586" y="2951305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3nsec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28" name="直線矢印コネクタ 327">
            <a:extLst>
              <a:ext uri="{FF2B5EF4-FFF2-40B4-BE49-F238E27FC236}">
                <a16:creationId xmlns:a16="http://schemas.microsoft.com/office/drawing/2014/main" id="{9D167E31-324C-4BBD-AD28-E3059BE2BD7E}"/>
              </a:ext>
            </a:extLst>
          </p:cNvPr>
          <p:cNvCxnSpPr>
            <a:cxnSpLocks/>
          </p:cNvCxnSpPr>
          <p:nvPr/>
        </p:nvCxnSpPr>
        <p:spPr bwMode="auto">
          <a:xfrm>
            <a:off x="3976641" y="2376737"/>
            <a:ext cx="554984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29" name="テキスト ボックス 328">
            <a:extLst>
              <a:ext uri="{FF2B5EF4-FFF2-40B4-BE49-F238E27FC236}">
                <a16:creationId xmlns:a16="http://schemas.microsoft.com/office/drawing/2014/main" id="{7DB78BD3-E229-42F2-9A52-958AEB1BB1AC}"/>
              </a:ext>
            </a:extLst>
          </p:cNvPr>
          <p:cNvSpPr txBox="1"/>
          <p:nvPr/>
        </p:nvSpPr>
        <p:spPr>
          <a:xfrm>
            <a:off x="3689682" y="2363197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30" name="直線矢印コネクタ 329">
            <a:extLst>
              <a:ext uri="{FF2B5EF4-FFF2-40B4-BE49-F238E27FC236}">
                <a16:creationId xmlns:a16="http://schemas.microsoft.com/office/drawing/2014/main" id="{77B1BF81-635C-4205-B12E-40AD20338F0F}"/>
              </a:ext>
            </a:extLst>
          </p:cNvPr>
          <p:cNvCxnSpPr>
            <a:cxnSpLocks/>
          </p:cNvCxnSpPr>
          <p:nvPr/>
        </p:nvCxnSpPr>
        <p:spPr bwMode="auto">
          <a:xfrm>
            <a:off x="3213834" y="4912266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31" name="テキスト ボックス 330">
            <a:extLst>
              <a:ext uri="{FF2B5EF4-FFF2-40B4-BE49-F238E27FC236}">
                <a16:creationId xmlns:a16="http://schemas.microsoft.com/office/drawing/2014/main" id="{6A761A72-4EFA-4FB8-9071-85507C950D02}"/>
              </a:ext>
            </a:extLst>
          </p:cNvPr>
          <p:cNvSpPr txBox="1"/>
          <p:nvPr/>
        </p:nvSpPr>
        <p:spPr>
          <a:xfrm>
            <a:off x="3225602" y="4925176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35" name="直線矢印コネクタ 334">
            <a:extLst>
              <a:ext uri="{FF2B5EF4-FFF2-40B4-BE49-F238E27FC236}">
                <a16:creationId xmlns:a16="http://schemas.microsoft.com/office/drawing/2014/main" id="{7870F673-EDEC-4128-8CFB-C98FF452712B}"/>
              </a:ext>
            </a:extLst>
          </p:cNvPr>
          <p:cNvCxnSpPr>
            <a:cxnSpLocks/>
          </p:cNvCxnSpPr>
          <p:nvPr/>
        </p:nvCxnSpPr>
        <p:spPr bwMode="auto">
          <a:xfrm>
            <a:off x="8892825" y="4712767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36" name="テキスト ボックス 335">
            <a:extLst>
              <a:ext uri="{FF2B5EF4-FFF2-40B4-BE49-F238E27FC236}">
                <a16:creationId xmlns:a16="http://schemas.microsoft.com/office/drawing/2014/main" id="{1472427D-7857-4626-BFD0-26945702D6C9}"/>
              </a:ext>
            </a:extLst>
          </p:cNvPr>
          <p:cNvSpPr txBox="1"/>
          <p:nvPr/>
        </p:nvSpPr>
        <p:spPr>
          <a:xfrm>
            <a:off x="8904593" y="4725677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37" name="直線矢印コネクタ 336">
            <a:extLst>
              <a:ext uri="{FF2B5EF4-FFF2-40B4-BE49-F238E27FC236}">
                <a16:creationId xmlns:a16="http://schemas.microsoft.com/office/drawing/2014/main" id="{EC79F33C-06A7-441C-A4DD-750CD27C5DC1}"/>
              </a:ext>
            </a:extLst>
          </p:cNvPr>
          <p:cNvCxnSpPr>
            <a:cxnSpLocks/>
          </p:cNvCxnSpPr>
          <p:nvPr/>
        </p:nvCxnSpPr>
        <p:spPr bwMode="auto">
          <a:xfrm>
            <a:off x="6255100" y="4856641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38" name="テキスト ボックス 337">
            <a:extLst>
              <a:ext uri="{FF2B5EF4-FFF2-40B4-BE49-F238E27FC236}">
                <a16:creationId xmlns:a16="http://schemas.microsoft.com/office/drawing/2014/main" id="{78CA8326-9211-4980-BCD2-121383E2F20F}"/>
              </a:ext>
            </a:extLst>
          </p:cNvPr>
          <p:cNvSpPr txBox="1"/>
          <p:nvPr/>
        </p:nvSpPr>
        <p:spPr>
          <a:xfrm>
            <a:off x="6266868" y="4869551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2nsec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39" name="直線矢印コネクタ 338">
            <a:extLst>
              <a:ext uri="{FF2B5EF4-FFF2-40B4-BE49-F238E27FC236}">
                <a16:creationId xmlns:a16="http://schemas.microsoft.com/office/drawing/2014/main" id="{ED65BE83-438A-48B8-88E8-4DCAD73999AD}"/>
              </a:ext>
            </a:extLst>
          </p:cNvPr>
          <p:cNvCxnSpPr>
            <a:cxnSpLocks/>
          </p:cNvCxnSpPr>
          <p:nvPr/>
        </p:nvCxnSpPr>
        <p:spPr bwMode="auto">
          <a:xfrm>
            <a:off x="5432285" y="4797152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40" name="テキスト ボックス 339">
            <a:extLst>
              <a:ext uri="{FF2B5EF4-FFF2-40B4-BE49-F238E27FC236}">
                <a16:creationId xmlns:a16="http://schemas.microsoft.com/office/drawing/2014/main" id="{FF422639-C978-4342-9F01-A965224B72B1}"/>
              </a:ext>
            </a:extLst>
          </p:cNvPr>
          <p:cNvSpPr txBox="1"/>
          <p:nvPr/>
        </p:nvSpPr>
        <p:spPr>
          <a:xfrm>
            <a:off x="5444053" y="4900518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41" name="直線矢印コネクタ 340">
            <a:extLst>
              <a:ext uri="{FF2B5EF4-FFF2-40B4-BE49-F238E27FC236}">
                <a16:creationId xmlns:a16="http://schemas.microsoft.com/office/drawing/2014/main" id="{40D1A602-8A1E-4A3F-B012-6C4F847543A0}"/>
              </a:ext>
            </a:extLst>
          </p:cNvPr>
          <p:cNvCxnSpPr/>
          <p:nvPr/>
        </p:nvCxnSpPr>
        <p:spPr bwMode="auto">
          <a:xfrm flipV="1">
            <a:off x="7409209" y="5155708"/>
            <a:ext cx="1444923" cy="1275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42" name="テキスト ボックス 341">
            <a:extLst>
              <a:ext uri="{FF2B5EF4-FFF2-40B4-BE49-F238E27FC236}">
                <a16:creationId xmlns:a16="http://schemas.microsoft.com/office/drawing/2014/main" id="{BF931EF7-3072-4D60-91D8-1708965D4518}"/>
              </a:ext>
            </a:extLst>
          </p:cNvPr>
          <p:cNvSpPr txBox="1"/>
          <p:nvPr/>
        </p:nvSpPr>
        <p:spPr>
          <a:xfrm>
            <a:off x="7851751" y="5171984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8nsec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43" name="直線矢印コネクタ 342">
            <a:extLst>
              <a:ext uri="{FF2B5EF4-FFF2-40B4-BE49-F238E27FC236}">
                <a16:creationId xmlns:a16="http://schemas.microsoft.com/office/drawing/2014/main" id="{DE130828-CEA5-4AC5-A9F3-45D5E100F964}"/>
              </a:ext>
            </a:extLst>
          </p:cNvPr>
          <p:cNvCxnSpPr>
            <a:cxnSpLocks/>
          </p:cNvCxnSpPr>
          <p:nvPr/>
        </p:nvCxnSpPr>
        <p:spPr bwMode="auto">
          <a:xfrm flipV="1">
            <a:off x="4012112" y="5135306"/>
            <a:ext cx="1085698" cy="7049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44" name="テキスト ボックス 343">
            <a:extLst>
              <a:ext uri="{FF2B5EF4-FFF2-40B4-BE49-F238E27FC236}">
                <a16:creationId xmlns:a16="http://schemas.microsoft.com/office/drawing/2014/main" id="{7185779F-EAB1-44CF-9337-40CD598CD97A}"/>
              </a:ext>
            </a:extLst>
          </p:cNvPr>
          <p:cNvSpPr txBox="1"/>
          <p:nvPr/>
        </p:nvSpPr>
        <p:spPr>
          <a:xfrm>
            <a:off x="4422130" y="514774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4nsec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45" name="直線矢印コネクタ 344">
            <a:extLst>
              <a:ext uri="{FF2B5EF4-FFF2-40B4-BE49-F238E27FC236}">
                <a16:creationId xmlns:a16="http://schemas.microsoft.com/office/drawing/2014/main" id="{FAD4935F-DFC9-43D7-9192-512D5EF7EAE6}"/>
              </a:ext>
            </a:extLst>
          </p:cNvPr>
          <p:cNvCxnSpPr>
            <a:cxnSpLocks/>
          </p:cNvCxnSpPr>
          <p:nvPr/>
        </p:nvCxnSpPr>
        <p:spPr bwMode="auto">
          <a:xfrm>
            <a:off x="921346" y="2223312"/>
            <a:ext cx="385605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46" name="テキスト ボックス 345">
            <a:extLst>
              <a:ext uri="{FF2B5EF4-FFF2-40B4-BE49-F238E27FC236}">
                <a16:creationId xmlns:a16="http://schemas.microsoft.com/office/drawing/2014/main" id="{EDD9ED41-E802-41FD-ABED-3679C00EAAEA}"/>
              </a:ext>
            </a:extLst>
          </p:cNvPr>
          <p:cNvSpPr txBox="1"/>
          <p:nvPr/>
        </p:nvSpPr>
        <p:spPr>
          <a:xfrm>
            <a:off x="943108" y="1978172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47" name="直線矢印コネクタ 346">
            <a:extLst>
              <a:ext uri="{FF2B5EF4-FFF2-40B4-BE49-F238E27FC236}">
                <a16:creationId xmlns:a16="http://schemas.microsoft.com/office/drawing/2014/main" id="{C5173C31-A389-40CA-BC80-D4E572FC6543}"/>
              </a:ext>
            </a:extLst>
          </p:cNvPr>
          <p:cNvCxnSpPr>
            <a:cxnSpLocks/>
          </p:cNvCxnSpPr>
          <p:nvPr/>
        </p:nvCxnSpPr>
        <p:spPr bwMode="auto">
          <a:xfrm>
            <a:off x="5745882" y="1737535"/>
            <a:ext cx="336989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48" name="テキスト ボックス 347">
            <a:extLst>
              <a:ext uri="{FF2B5EF4-FFF2-40B4-BE49-F238E27FC236}">
                <a16:creationId xmlns:a16="http://schemas.microsoft.com/office/drawing/2014/main" id="{3C8FA3F4-D425-4065-823A-A3F830C40067}"/>
              </a:ext>
            </a:extLst>
          </p:cNvPr>
          <p:cNvSpPr txBox="1"/>
          <p:nvPr/>
        </p:nvSpPr>
        <p:spPr>
          <a:xfrm>
            <a:off x="5954136" y="1515252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49" name="直線矢印コネクタ 348">
            <a:extLst>
              <a:ext uri="{FF2B5EF4-FFF2-40B4-BE49-F238E27FC236}">
                <a16:creationId xmlns:a16="http://schemas.microsoft.com/office/drawing/2014/main" id="{1E47ACB6-E6AD-4D56-B627-4B3EFED94A7C}"/>
              </a:ext>
            </a:extLst>
          </p:cNvPr>
          <p:cNvCxnSpPr>
            <a:cxnSpLocks/>
          </p:cNvCxnSpPr>
          <p:nvPr/>
        </p:nvCxnSpPr>
        <p:spPr bwMode="auto">
          <a:xfrm>
            <a:off x="7050763" y="1750026"/>
            <a:ext cx="336989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50" name="テキスト ボックス 349">
            <a:extLst>
              <a:ext uri="{FF2B5EF4-FFF2-40B4-BE49-F238E27FC236}">
                <a16:creationId xmlns:a16="http://schemas.microsoft.com/office/drawing/2014/main" id="{15470510-AC6F-4A22-ABDE-4E6FD7D1789D}"/>
              </a:ext>
            </a:extLst>
          </p:cNvPr>
          <p:cNvSpPr txBox="1"/>
          <p:nvPr/>
        </p:nvSpPr>
        <p:spPr>
          <a:xfrm>
            <a:off x="7259017" y="1527743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51" name="直線矢印コネクタ 350">
            <a:extLst>
              <a:ext uri="{FF2B5EF4-FFF2-40B4-BE49-F238E27FC236}">
                <a16:creationId xmlns:a16="http://schemas.microsoft.com/office/drawing/2014/main" id="{98D502C3-4D1F-4128-A54F-1A36769FBE44}"/>
              </a:ext>
            </a:extLst>
          </p:cNvPr>
          <p:cNvCxnSpPr>
            <a:cxnSpLocks/>
          </p:cNvCxnSpPr>
          <p:nvPr/>
        </p:nvCxnSpPr>
        <p:spPr bwMode="auto">
          <a:xfrm>
            <a:off x="8320665" y="1747526"/>
            <a:ext cx="336989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52" name="テキスト ボックス 351">
            <a:extLst>
              <a:ext uri="{FF2B5EF4-FFF2-40B4-BE49-F238E27FC236}">
                <a16:creationId xmlns:a16="http://schemas.microsoft.com/office/drawing/2014/main" id="{5848CD77-4BCE-46F3-8A8D-60CBE61BF7C9}"/>
              </a:ext>
            </a:extLst>
          </p:cNvPr>
          <p:cNvSpPr txBox="1"/>
          <p:nvPr/>
        </p:nvSpPr>
        <p:spPr>
          <a:xfrm>
            <a:off x="8528919" y="1525243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53" name="直線矢印コネクタ 352">
            <a:extLst>
              <a:ext uri="{FF2B5EF4-FFF2-40B4-BE49-F238E27FC236}">
                <a16:creationId xmlns:a16="http://schemas.microsoft.com/office/drawing/2014/main" id="{55E8C7AF-8EFB-4634-BCDB-A37C66ABB854}"/>
              </a:ext>
            </a:extLst>
          </p:cNvPr>
          <p:cNvCxnSpPr>
            <a:cxnSpLocks/>
          </p:cNvCxnSpPr>
          <p:nvPr/>
        </p:nvCxnSpPr>
        <p:spPr bwMode="auto">
          <a:xfrm>
            <a:off x="2313226" y="2132856"/>
            <a:ext cx="336989" cy="0"/>
          </a:xfrm>
          <a:prstGeom prst="straightConnector1">
            <a:avLst/>
          </a:prstGeom>
          <a:solidFill>
            <a:srgbClr val="00B8FF"/>
          </a:solidFill>
          <a:ln w="127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354" name="テキスト ボックス 353">
            <a:extLst>
              <a:ext uri="{FF2B5EF4-FFF2-40B4-BE49-F238E27FC236}">
                <a16:creationId xmlns:a16="http://schemas.microsoft.com/office/drawing/2014/main" id="{25CBDB74-784B-4B74-8CA7-3F1081B6FA21}"/>
              </a:ext>
            </a:extLst>
          </p:cNvPr>
          <p:cNvSpPr txBox="1"/>
          <p:nvPr/>
        </p:nvSpPr>
        <p:spPr>
          <a:xfrm>
            <a:off x="2521480" y="1910573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en-US" altLang="ja-JP" sz="1200" b="1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Times New Roman" pitchFamily="18" charset="0"/>
              </a:rPr>
              <a:t>1nsec</a:t>
            </a:r>
            <a:endParaRPr kumimoji="1" lang="ja-JP" altLang="en-US" sz="1200" b="1" dirty="0">
              <a:solidFill>
                <a:prstClr val="black"/>
              </a:solidFill>
              <a:latin typeface="Times New Roman" pitchFamily="18" charset="0"/>
              <a:ea typeface="ＭＳ Ｐゴシック"/>
              <a:cs typeface="Times New Roman" pitchFamily="18" charset="0"/>
            </a:endParaRPr>
          </a:p>
        </p:txBody>
      </p:sp>
      <p:cxnSp>
        <p:nvCxnSpPr>
          <p:cNvPr id="355" name="直線コネクタ 354">
            <a:extLst>
              <a:ext uri="{FF2B5EF4-FFF2-40B4-BE49-F238E27FC236}">
                <a16:creationId xmlns:a16="http://schemas.microsoft.com/office/drawing/2014/main" id="{BC0411AB-FA39-4EBA-8FE4-DCDA56AFABE6}"/>
              </a:ext>
            </a:extLst>
          </p:cNvPr>
          <p:cNvCxnSpPr>
            <a:cxnSpLocks/>
          </p:cNvCxnSpPr>
          <p:nvPr/>
        </p:nvCxnSpPr>
        <p:spPr>
          <a:xfrm>
            <a:off x="6095918" y="5698127"/>
            <a:ext cx="3308381" cy="0"/>
          </a:xfrm>
          <a:prstGeom prst="line">
            <a:avLst/>
          </a:prstGeom>
          <a:noFill/>
          <a:ln w="12700" cap="flat" cmpd="sng" algn="ctr">
            <a:solidFill>
              <a:srgbClr val="0066FF"/>
            </a:solidFill>
            <a:prstDash val="soli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912180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4</a:t>
            </a:r>
            <a:r>
              <a:rPr kumimoji="1" lang="en-US" altLang="ja-JP" dirty="0"/>
              <a:t>. OoO execution and dynamic scheduling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0838" y="1119188"/>
            <a:ext cx="9039225" cy="1589732"/>
          </a:xfrm>
        </p:spPr>
        <p:txBody>
          <a:bodyPr/>
          <a:lstStyle/>
          <a:p>
            <a:r>
              <a:rPr lang="en-US" altLang="ja-JP" sz="2200" dirty="0"/>
              <a:t>Draw the cycle by cycle processing behavior of these 10 instructions</a:t>
            </a:r>
          </a:p>
          <a:p>
            <a:r>
              <a:rPr lang="en-US" altLang="ja-JP" sz="2200" dirty="0"/>
              <a:t>Modify this dataflow graph and draw another cycle by cycle processing behavior of the graph having 10 instructions</a:t>
            </a:r>
          </a:p>
          <a:p>
            <a:endParaRPr kumimoji="1" lang="ja-JP" altLang="en-US" dirty="0"/>
          </a:p>
        </p:txBody>
      </p:sp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2469458" y="3545779"/>
            <a:ext cx="642007" cy="21197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Line 19"/>
          <p:cNvSpPr>
            <a:spLocks noChangeShapeType="1"/>
          </p:cNvSpPr>
          <p:nvPr/>
        </p:nvSpPr>
        <p:spPr bwMode="auto">
          <a:xfrm>
            <a:off x="4953794" y="3505756"/>
            <a:ext cx="461391" cy="16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Line 18"/>
          <p:cNvSpPr>
            <a:spLocks noChangeShapeType="1"/>
          </p:cNvSpPr>
          <p:nvPr/>
        </p:nvSpPr>
        <p:spPr bwMode="auto">
          <a:xfrm flipV="1">
            <a:off x="2757490" y="4005822"/>
            <a:ext cx="2484336" cy="4910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3640016" y="3863583"/>
            <a:ext cx="160181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4122479" y="4883690"/>
            <a:ext cx="46139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0" name="Line 18"/>
          <p:cNvSpPr>
            <a:spLocks noChangeShapeType="1"/>
          </p:cNvSpPr>
          <p:nvPr/>
        </p:nvSpPr>
        <p:spPr bwMode="auto">
          <a:xfrm flipV="1">
            <a:off x="5051862" y="4005821"/>
            <a:ext cx="2062172" cy="71932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1" name="Line 19"/>
          <p:cNvSpPr>
            <a:spLocks noChangeShapeType="1"/>
          </p:cNvSpPr>
          <p:nvPr/>
        </p:nvSpPr>
        <p:spPr bwMode="auto">
          <a:xfrm flipV="1">
            <a:off x="5759052" y="3863583"/>
            <a:ext cx="1354982" cy="1028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2" name="Line 19"/>
          <p:cNvSpPr>
            <a:spLocks noChangeShapeType="1"/>
          </p:cNvSpPr>
          <p:nvPr/>
        </p:nvSpPr>
        <p:spPr bwMode="auto">
          <a:xfrm flipV="1">
            <a:off x="6730493" y="4124965"/>
            <a:ext cx="517931" cy="97240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 flipV="1">
            <a:off x="4031165" y="5073304"/>
            <a:ext cx="717007" cy="584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4" name="Line 18"/>
          <p:cNvSpPr>
            <a:spLocks noChangeShapeType="1"/>
          </p:cNvSpPr>
          <p:nvPr/>
        </p:nvSpPr>
        <p:spPr bwMode="auto">
          <a:xfrm>
            <a:off x="7645650" y="3896506"/>
            <a:ext cx="1044000" cy="1560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4583870" y="4574130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7</a:t>
            </a:r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auto">
          <a:xfrm>
            <a:off x="3606253" y="4631689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5</a:t>
            </a:r>
          </a:p>
        </p:txBody>
      </p:sp>
      <p:sp>
        <p:nvSpPr>
          <p:cNvPr id="17" name="Oval 11"/>
          <p:cNvSpPr>
            <a:spLocks noChangeArrowheads="1"/>
          </p:cNvSpPr>
          <p:nvPr/>
        </p:nvSpPr>
        <p:spPr bwMode="auto">
          <a:xfrm>
            <a:off x="3544360" y="5502849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6</a:t>
            </a:r>
          </a:p>
        </p:txBody>
      </p:sp>
      <p:sp>
        <p:nvSpPr>
          <p:cNvPr id="18" name="Oval 13"/>
          <p:cNvSpPr>
            <a:spLocks noChangeArrowheads="1"/>
          </p:cNvSpPr>
          <p:nvPr/>
        </p:nvSpPr>
        <p:spPr bwMode="auto">
          <a:xfrm>
            <a:off x="5241826" y="3672809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8</a:t>
            </a:r>
          </a:p>
        </p:txBody>
      </p:sp>
      <p:sp>
        <p:nvSpPr>
          <p:cNvPr id="19" name="Oval 13"/>
          <p:cNvSpPr>
            <a:spLocks noChangeArrowheads="1"/>
          </p:cNvSpPr>
          <p:nvPr/>
        </p:nvSpPr>
        <p:spPr bwMode="auto">
          <a:xfrm>
            <a:off x="7114034" y="3657207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10</a:t>
            </a:r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auto">
          <a:xfrm>
            <a:off x="6358010" y="4941224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9</a:t>
            </a:r>
          </a:p>
        </p:txBody>
      </p:sp>
      <p:sp>
        <p:nvSpPr>
          <p:cNvPr id="22" name="Oval 12"/>
          <p:cNvSpPr>
            <a:spLocks noChangeArrowheads="1"/>
          </p:cNvSpPr>
          <p:nvPr/>
        </p:nvSpPr>
        <p:spPr bwMode="auto">
          <a:xfrm>
            <a:off x="3100016" y="3573774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3</a:t>
            </a:r>
          </a:p>
        </p:txBody>
      </p:sp>
      <p:sp>
        <p:nvSpPr>
          <p:cNvPr id="23" name="Oval 13"/>
          <p:cNvSpPr>
            <a:spLocks noChangeArrowheads="1"/>
          </p:cNvSpPr>
          <p:nvPr/>
        </p:nvSpPr>
        <p:spPr bwMode="auto">
          <a:xfrm>
            <a:off x="2217490" y="4314664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4</a:t>
            </a:r>
          </a:p>
        </p:txBody>
      </p:sp>
      <p:sp>
        <p:nvSpPr>
          <p:cNvPr id="24" name="Oval 10"/>
          <p:cNvSpPr>
            <a:spLocks noChangeArrowheads="1"/>
          </p:cNvSpPr>
          <p:nvPr/>
        </p:nvSpPr>
        <p:spPr bwMode="auto">
          <a:xfrm>
            <a:off x="1929458" y="3253756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1</a:t>
            </a:r>
          </a:p>
        </p:txBody>
      </p:sp>
      <p:sp>
        <p:nvSpPr>
          <p:cNvPr id="25" name="Oval 11"/>
          <p:cNvSpPr>
            <a:spLocks noChangeArrowheads="1"/>
          </p:cNvSpPr>
          <p:nvPr/>
        </p:nvSpPr>
        <p:spPr bwMode="auto">
          <a:xfrm>
            <a:off x="4532659" y="3212976"/>
            <a:ext cx="540000" cy="5040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en-US" altLang="ja-JP" dirty="0">
                <a:solidFill>
                  <a:srgbClr val="000000"/>
                </a:solidFill>
                <a:latin typeface="+mj-lt"/>
              </a:rPr>
              <a:t>2</a:t>
            </a:r>
          </a:p>
        </p:txBody>
      </p:sp>
      <p:sp>
        <p:nvSpPr>
          <p:cNvPr id="28" name="Line 19"/>
          <p:cNvSpPr>
            <a:spLocks noChangeShapeType="1"/>
          </p:cNvSpPr>
          <p:nvPr/>
        </p:nvSpPr>
        <p:spPr bwMode="auto">
          <a:xfrm>
            <a:off x="5123870" y="4877879"/>
            <a:ext cx="1234140" cy="34370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40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4991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4" name="グループ化 543"/>
          <p:cNvGrpSpPr/>
          <p:nvPr/>
        </p:nvGrpSpPr>
        <p:grpSpPr>
          <a:xfrm>
            <a:off x="260298" y="116632"/>
            <a:ext cx="4610440" cy="1267370"/>
            <a:chOff x="129263" y="150922"/>
            <a:chExt cx="4610440" cy="1267370"/>
          </a:xfrm>
        </p:grpSpPr>
        <p:grpSp>
          <p:nvGrpSpPr>
            <p:cNvPr id="92" name="グループ化 91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93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94" name="正方形/長方形 93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6" name="正方形/長方形 95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01" name="正方形/長方形 100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02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103" name="正方形/長方形 102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04" name="正方形/長方形 103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05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106" name="正方形/長方形 105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08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109" name="正方形/長方形 108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10" name="正方形/長方形 109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111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131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2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12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129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30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13" name="正方形/長方形 112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15" name="正方形/長方形 114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16" name="正方形/長方形 115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18" name="正方形/長方形 117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19" name="正方形/長方形 118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20" name="正方形/長方形 119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25" name="正方形/長方形 124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6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127" name="正方形/長方形 126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128" name="正方形/長方形 127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543" name="テキスト ボックス 542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1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  <p:grpSp>
        <p:nvGrpSpPr>
          <p:cNvPr id="545" name="グループ化 544"/>
          <p:cNvGrpSpPr/>
          <p:nvPr/>
        </p:nvGrpSpPr>
        <p:grpSpPr>
          <a:xfrm>
            <a:off x="260293" y="1407260"/>
            <a:ext cx="4610440" cy="1267370"/>
            <a:chOff x="129263" y="150922"/>
            <a:chExt cx="4610440" cy="1267370"/>
          </a:xfrm>
        </p:grpSpPr>
        <p:grpSp>
          <p:nvGrpSpPr>
            <p:cNvPr id="546" name="グループ化 545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548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549" name="正方形/長方形 548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50" name="正方形/長方形 549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51" name="正方形/長方形 550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52" name="正方形/長方形 551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53" name="正方形/長方形 552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54" name="正方形/長方形 553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55" name="正方形/長方形 554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56" name="正方形/長方形 555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57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558" name="正方形/長方形 557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59" name="正方形/長方形 558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60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561" name="正方形/長方形 560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62" name="正方形/長方形 561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63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564" name="正方形/長方形 563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65" name="正方形/長方形 564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566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586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87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67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584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85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568" name="正方形/長方形 567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69" name="正方形/長方形 568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0" name="正方形/長方形 569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1" name="正方形/長方形 570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2" name="正方形/長方形 571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3" name="正方形/長方形 572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4" name="正方形/長方形 573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5" name="正方形/長方形 574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6" name="正方形/長方形 575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7" name="正方形/長方形 576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8" name="正方形/長方形 577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79" name="正方形/長方形 578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80" name="正方形/長方形 579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1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582" name="正方形/長方形 581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83" name="正方形/長方形 582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547" name="テキスト ボックス 546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2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  <p:grpSp>
        <p:nvGrpSpPr>
          <p:cNvPr id="588" name="グループ化 587"/>
          <p:cNvGrpSpPr/>
          <p:nvPr/>
        </p:nvGrpSpPr>
        <p:grpSpPr>
          <a:xfrm>
            <a:off x="260288" y="2697888"/>
            <a:ext cx="4610440" cy="1267370"/>
            <a:chOff x="129263" y="150922"/>
            <a:chExt cx="4610440" cy="1267370"/>
          </a:xfrm>
        </p:grpSpPr>
        <p:grpSp>
          <p:nvGrpSpPr>
            <p:cNvPr id="589" name="グループ化 588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591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592" name="正方形/長方形 591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93" name="正方形/長方形 592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94" name="正方形/長方形 593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95" name="正方形/長方形 594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96" name="正方形/長方形 595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97" name="正方形/長方形 596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98" name="正方形/長方形 597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599" name="正方形/長方形 598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00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601" name="正方形/長方形 600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02" name="正方形/長方形 601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03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604" name="正方形/長方形 603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05" name="正方形/長方形 604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06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607" name="正方形/長方形 606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08" name="正方形/長方形 607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609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629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30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610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627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28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611" name="正方形/長方形 610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12" name="正方形/長方形 611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13" name="正方形/長方形 612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14" name="正方形/長方形 613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15" name="正方形/長方形 614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16" name="正方形/長方形 615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17" name="正方形/長方形 616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18" name="正方形/長方形 617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19" name="正方形/長方形 618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20" name="正方形/長方形 619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21" name="正方形/長方形 620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22" name="正方形/長方形 621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23" name="正方形/長方形 622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24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625" name="正方形/長方形 624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26" name="正方形/長方形 625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590" name="テキスト ボックス 589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3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  <p:grpSp>
        <p:nvGrpSpPr>
          <p:cNvPr id="631" name="グループ化 630"/>
          <p:cNvGrpSpPr/>
          <p:nvPr/>
        </p:nvGrpSpPr>
        <p:grpSpPr>
          <a:xfrm>
            <a:off x="260283" y="3988516"/>
            <a:ext cx="4610440" cy="1267370"/>
            <a:chOff x="129263" y="150922"/>
            <a:chExt cx="4610440" cy="1267370"/>
          </a:xfrm>
        </p:grpSpPr>
        <p:grpSp>
          <p:nvGrpSpPr>
            <p:cNvPr id="632" name="グループ化 631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634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635" name="正方形/長方形 634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36" name="正方形/長方形 635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37" name="正方形/長方形 636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38" name="正方形/長方形 637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39" name="正方形/長方形 638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40" name="正方形/長方形 639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41" name="正方形/長方形 640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42" name="正方形/長方形 641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43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644" name="正方形/長方形 643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45" name="正方形/長方形 644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46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647" name="正方形/長方形 646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48" name="正方形/長方形 647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49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650" name="正方形/長方形 649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51" name="正方形/長方形 650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652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672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73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653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670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71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654" name="正方形/長方形 653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55" name="正方形/長方形 654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56" name="正方形/長方形 655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57" name="正方形/長方形 656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58" name="正方形/長方形 657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59" name="正方形/長方形 658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60" name="正方形/長方形 659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61" name="正方形/長方形 660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62" name="正方形/長方形 661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63" name="正方形/長方形 662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64" name="正方形/長方形 663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65" name="正方形/長方形 664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66" name="正方形/長方形 665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7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668" name="正方形/長方形 667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69" name="正方形/長方形 668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633" name="テキスト ボックス 632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4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  <p:grpSp>
        <p:nvGrpSpPr>
          <p:cNvPr id="674" name="グループ化 673"/>
          <p:cNvGrpSpPr/>
          <p:nvPr/>
        </p:nvGrpSpPr>
        <p:grpSpPr>
          <a:xfrm>
            <a:off x="260278" y="5279144"/>
            <a:ext cx="4610440" cy="1267370"/>
            <a:chOff x="129263" y="150922"/>
            <a:chExt cx="4610440" cy="1267370"/>
          </a:xfrm>
        </p:grpSpPr>
        <p:grpSp>
          <p:nvGrpSpPr>
            <p:cNvPr id="675" name="グループ化 674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677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678" name="正方形/長方形 677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79" name="正方形/長方形 678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80" name="正方形/長方形 679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81" name="正方形/長方形 680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82" name="正方形/長方形 681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83" name="正方形/長方形 682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84" name="正方形/長方形 683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85" name="正方形/長方形 684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86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687" name="正方形/長方形 686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88" name="正方形/長方形 687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89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690" name="正方形/長方形 689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91" name="正方形/長方形 690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92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693" name="正方形/長方形 692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94" name="正方形/長方形 693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695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715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16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696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713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14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697" name="正方形/長方形 696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98" name="正方形/長方形 697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699" name="正方形/長方形 698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0" name="正方形/長方形 699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1" name="正方形/長方形 700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2" name="正方形/長方形 701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3" name="正方形/長方形 702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4" name="正方形/長方形 703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5" name="正方形/長方形 704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6" name="正方形/長方形 705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7" name="正方形/長方形 706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8" name="正方形/長方形 707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09" name="正方形/長方形 708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10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711" name="正方形/長方形 710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12" name="正方形/長方形 711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676" name="テキスト ボックス 675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5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  <p:grpSp>
        <p:nvGrpSpPr>
          <p:cNvPr id="717" name="グループ化 716"/>
          <p:cNvGrpSpPr/>
          <p:nvPr/>
        </p:nvGrpSpPr>
        <p:grpSpPr>
          <a:xfrm>
            <a:off x="5156842" y="127465"/>
            <a:ext cx="4610440" cy="1267370"/>
            <a:chOff x="129263" y="150922"/>
            <a:chExt cx="4610440" cy="1267370"/>
          </a:xfrm>
        </p:grpSpPr>
        <p:grpSp>
          <p:nvGrpSpPr>
            <p:cNvPr id="718" name="グループ化 717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720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721" name="正方形/長方形 720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22" name="正方形/長方形 721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23" name="正方形/長方形 722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24" name="正方形/長方形 723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25" name="正方形/長方形 724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26" name="正方形/長方形 725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27" name="正方形/長方形 726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28" name="正方形/長方形 727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29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730" name="正方形/長方形 729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31" name="正方形/長方形 730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32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733" name="正方形/長方形 732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34" name="正方形/長方形 733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35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736" name="正方形/長方形 735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37" name="正方形/長方形 736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738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758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59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739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756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57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740" name="正方形/長方形 739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41" name="正方形/長方形 740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42" name="正方形/長方形 741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43" name="正方形/長方形 742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44" name="正方形/長方形 743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45" name="正方形/長方形 744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46" name="正方形/長方形 745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47" name="正方形/長方形 746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48" name="正方形/長方形 747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49" name="正方形/長方形 748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50" name="正方形/長方形 749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51" name="正方形/長方形 750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52" name="正方形/長方形 751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53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754" name="正方形/長方形 753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55" name="正方形/長方形 754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719" name="テキスト ボックス 718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6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  <p:grpSp>
        <p:nvGrpSpPr>
          <p:cNvPr id="760" name="グループ化 759"/>
          <p:cNvGrpSpPr/>
          <p:nvPr/>
        </p:nvGrpSpPr>
        <p:grpSpPr>
          <a:xfrm>
            <a:off x="5156837" y="1418093"/>
            <a:ext cx="4610440" cy="1267370"/>
            <a:chOff x="129263" y="150922"/>
            <a:chExt cx="4610440" cy="1267370"/>
          </a:xfrm>
        </p:grpSpPr>
        <p:grpSp>
          <p:nvGrpSpPr>
            <p:cNvPr id="761" name="グループ化 760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763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764" name="正方形/長方形 763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65" name="正方形/長方形 764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66" name="正方形/長方形 765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67" name="正方形/長方形 766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68" name="正方形/長方形 767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69" name="正方形/長方形 768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70" name="正方形/長方形 769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71" name="正方形/長方形 770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72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773" name="正方形/長方形 772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74" name="正方形/長方形 773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75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776" name="正方形/長方形 775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77" name="正方形/長方形 776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78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779" name="正方形/長方形 778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80" name="正方形/長方形 779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781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801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02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782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799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00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783" name="正方形/長方形 782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84" name="正方形/長方形 783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85" name="正方形/長方形 784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86" name="正方形/長方形 785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87" name="正方形/長方形 786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88" name="正方形/長方形 787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89" name="正方形/長方形 788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90" name="正方形/長方形 789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91" name="正方形/長方形 790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92" name="正方形/長方形 791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93" name="正方形/長方形 792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94" name="正方形/長方形 793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95" name="正方形/長方形 794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96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797" name="正方形/長方形 796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798" name="正方形/長方形 797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762" name="テキスト ボックス 761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7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  <p:grpSp>
        <p:nvGrpSpPr>
          <p:cNvPr id="803" name="グループ化 802"/>
          <p:cNvGrpSpPr/>
          <p:nvPr/>
        </p:nvGrpSpPr>
        <p:grpSpPr>
          <a:xfrm>
            <a:off x="5156832" y="2708721"/>
            <a:ext cx="4610440" cy="1267370"/>
            <a:chOff x="129263" y="150922"/>
            <a:chExt cx="4610440" cy="1267370"/>
          </a:xfrm>
        </p:grpSpPr>
        <p:grpSp>
          <p:nvGrpSpPr>
            <p:cNvPr id="804" name="グループ化 803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806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807" name="正方形/長方形 806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08" name="正方形/長方形 807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09" name="正方形/長方形 808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10" name="正方形/長方形 809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11" name="正方形/長方形 810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12" name="正方形/長方形 811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13" name="正方形/長方形 812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14" name="正方形/長方形 813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15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816" name="正方形/長方形 815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17" name="正方形/長方形 816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18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819" name="正方形/長方形 818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20" name="正方形/長方形 819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21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822" name="正方形/長方形 821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23" name="正方形/長方形 822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824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844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45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825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842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43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826" name="正方形/長方形 825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27" name="正方形/長方形 826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28" name="正方形/長方形 827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29" name="正方形/長方形 828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30" name="正方形/長方形 829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31" name="正方形/長方形 830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32" name="正方形/長方形 831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33" name="正方形/長方形 832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34" name="正方形/長方形 833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35" name="正方形/長方形 834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36" name="正方形/長方形 835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37" name="正方形/長方形 836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38" name="正方形/長方形 837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39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840" name="正方形/長方形 839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41" name="正方形/長方形 840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805" name="テキスト ボックス 804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8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  <p:grpSp>
        <p:nvGrpSpPr>
          <p:cNvPr id="846" name="グループ化 845"/>
          <p:cNvGrpSpPr/>
          <p:nvPr/>
        </p:nvGrpSpPr>
        <p:grpSpPr>
          <a:xfrm>
            <a:off x="5156827" y="3999349"/>
            <a:ext cx="4610440" cy="1267370"/>
            <a:chOff x="129263" y="150922"/>
            <a:chExt cx="4610440" cy="1267370"/>
          </a:xfrm>
        </p:grpSpPr>
        <p:grpSp>
          <p:nvGrpSpPr>
            <p:cNvPr id="847" name="グループ化 846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849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850" name="正方形/長方形 849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51" name="正方形/長方形 850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52" name="正方形/長方形 851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53" name="正方形/長方形 852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54" name="正方形/長方形 853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55" name="正方形/長方形 854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56" name="正方形/長方形 855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57" name="正方形/長方形 856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58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859" name="正方形/長方形 858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60" name="正方形/長方形 859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61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862" name="正方形/長方形 861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63" name="正方形/長方形 862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64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865" name="正方形/長方形 864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66" name="正方形/長方形 865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867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887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88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868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885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86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869" name="正方形/長方形 868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0" name="正方形/長方形 869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1" name="正方形/長方形 870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2" name="正方形/長方形 871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3" name="正方形/長方形 872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4" name="正方形/長方形 873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5" name="正方形/長方形 874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6" name="正方形/長方形 875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7" name="正方形/長方形 876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8" name="正方形/長方形 877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79" name="正方形/長方形 878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80" name="正方形/長方形 879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81" name="正方形/長方形 880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82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883" name="正方形/長方形 882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84" name="正方形/長方形 883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848" name="テキスト ボックス 847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9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  <p:grpSp>
        <p:nvGrpSpPr>
          <p:cNvPr id="889" name="グループ化 888"/>
          <p:cNvGrpSpPr/>
          <p:nvPr/>
        </p:nvGrpSpPr>
        <p:grpSpPr>
          <a:xfrm>
            <a:off x="5156822" y="5289977"/>
            <a:ext cx="4610440" cy="1267370"/>
            <a:chOff x="129263" y="150922"/>
            <a:chExt cx="4610440" cy="1267370"/>
          </a:xfrm>
        </p:grpSpPr>
        <p:grpSp>
          <p:nvGrpSpPr>
            <p:cNvPr id="890" name="グループ化 889"/>
            <p:cNvGrpSpPr/>
            <p:nvPr/>
          </p:nvGrpSpPr>
          <p:grpSpPr>
            <a:xfrm>
              <a:off x="129263" y="404664"/>
              <a:ext cx="4610440" cy="1013628"/>
              <a:chOff x="417290" y="1268760"/>
              <a:chExt cx="4993001" cy="1152128"/>
            </a:xfrm>
          </p:grpSpPr>
          <p:sp>
            <p:nvSpPr>
              <p:cNvPr id="892" name="Rectangle 3"/>
              <p:cNvSpPr>
                <a:spLocks noChangeArrowheads="1"/>
              </p:cNvSpPr>
              <p:nvPr/>
            </p:nvSpPr>
            <p:spPr bwMode="auto">
              <a:xfrm>
                <a:off x="417290" y="1268856"/>
                <a:ext cx="1683742" cy="863999"/>
              </a:xfrm>
              <a:prstGeom prst="rect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Instruction window</a:t>
                </a:r>
              </a:p>
            </p:txBody>
          </p:sp>
          <p:sp>
            <p:nvSpPr>
              <p:cNvPr id="893" name="正方形/長方形 892"/>
              <p:cNvSpPr/>
              <p:nvPr/>
            </p:nvSpPr>
            <p:spPr bwMode="auto">
              <a:xfrm>
                <a:off x="94890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94" name="正方形/長方形 893"/>
              <p:cNvSpPr/>
              <p:nvPr/>
            </p:nvSpPr>
            <p:spPr bwMode="auto">
              <a:xfrm>
                <a:off x="94890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95" name="正方形/長方形 894"/>
              <p:cNvSpPr/>
              <p:nvPr/>
            </p:nvSpPr>
            <p:spPr bwMode="auto">
              <a:xfrm>
                <a:off x="58886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96" name="正方形/長方形 895"/>
              <p:cNvSpPr/>
              <p:nvPr/>
            </p:nvSpPr>
            <p:spPr bwMode="auto">
              <a:xfrm>
                <a:off x="58886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97" name="正方形/長方形 896"/>
              <p:cNvSpPr/>
              <p:nvPr/>
            </p:nvSpPr>
            <p:spPr bwMode="auto">
              <a:xfrm>
                <a:off x="166898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98" name="正方形/長方形 897"/>
              <p:cNvSpPr/>
              <p:nvPr/>
            </p:nvSpPr>
            <p:spPr bwMode="auto">
              <a:xfrm>
                <a:off x="166898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899" name="正方形/長方形 898"/>
              <p:cNvSpPr/>
              <p:nvPr/>
            </p:nvSpPr>
            <p:spPr bwMode="auto">
              <a:xfrm>
                <a:off x="1308944" y="155688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00" name="正方形/長方形 899"/>
              <p:cNvSpPr/>
              <p:nvPr/>
            </p:nvSpPr>
            <p:spPr bwMode="auto">
              <a:xfrm>
                <a:off x="1308944" y="184492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01" name="Rectangle 3"/>
              <p:cNvSpPr>
                <a:spLocks noChangeArrowheads="1"/>
              </p:cNvSpPr>
              <p:nvPr/>
            </p:nvSpPr>
            <p:spPr bwMode="auto">
              <a:xfrm>
                <a:off x="210103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Issue</a:t>
                </a:r>
              </a:p>
            </p:txBody>
          </p:sp>
          <p:sp>
            <p:nvSpPr>
              <p:cNvPr id="902" name="正方形/長方形 901"/>
              <p:cNvSpPr/>
              <p:nvPr/>
            </p:nvSpPr>
            <p:spPr bwMode="auto">
              <a:xfrm>
                <a:off x="253308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03" name="正方形/長方形 902"/>
              <p:cNvSpPr/>
              <p:nvPr/>
            </p:nvSpPr>
            <p:spPr bwMode="auto">
              <a:xfrm>
                <a:off x="253308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04" name="Rectangle 3"/>
              <p:cNvSpPr>
                <a:spLocks noChangeArrowheads="1"/>
              </p:cNvSpPr>
              <p:nvPr/>
            </p:nvSpPr>
            <p:spPr bwMode="auto">
              <a:xfrm>
                <a:off x="2896317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Execute</a:t>
                </a:r>
              </a:p>
            </p:txBody>
          </p:sp>
          <p:sp>
            <p:nvSpPr>
              <p:cNvPr id="905" name="正方形/長方形 904"/>
              <p:cNvSpPr/>
              <p:nvPr/>
            </p:nvSpPr>
            <p:spPr bwMode="auto">
              <a:xfrm>
                <a:off x="3328365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06" name="正方形/長方形 905"/>
              <p:cNvSpPr/>
              <p:nvPr/>
            </p:nvSpPr>
            <p:spPr bwMode="auto">
              <a:xfrm>
                <a:off x="3328365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07" name="Rectangle 3"/>
              <p:cNvSpPr>
                <a:spLocks noChangeArrowheads="1"/>
              </p:cNvSpPr>
              <p:nvPr/>
            </p:nvSpPr>
            <p:spPr bwMode="auto">
              <a:xfrm>
                <a:off x="3691602" y="1268760"/>
                <a:ext cx="795285" cy="8640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Commit</a:t>
                </a:r>
              </a:p>
            </p:txBody>
          </p:sp>
          <p:sp>
            <p:nvSpPr>
              <p:cNvPr id="908" name="正方形/長方形 907"/>
              <p:cNvSpPr/>
              <p:nvPr/>
            </p:nvSpPr>
            <p:spPr bwMode="auto">
              <a:xfrm>
                <a:off x="4123650" y="1556792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09" name="正方形/長方形 908"/>
              <p:cNvSpPr/>
              <p:nvPr/>
            </p:nvSpPr>
            <p:spPr bwMode="auto">
              <a:xfrm>
                <a:off x="4123650" y="1844824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grpSp>
            <p:nvGrpSpPr>
              <p:cNvPr id="910" name="Group 33"/>
              <p:cNvGrpSpPr>
                <a:grpSpLocks/>
              </p:cNvGrpSpPr>
              <p:nvPr/>
            </p:nvGrpSpPr>
            <p:grpSpPr bwMode="auto">
              <a:xfrm rot="-5400000">
                <a:off x="3018105" y="1606566"/>
                <a:ext cx="252000" cy="144000"/>
                <a:chOff x="4014" y="3657"/>
                <a:chExt cx="408" cy="272"/>
              </a:xfrm>
            </p:grpSpPr>
            <p:sp>
              <p:nvSpPr>
                <p:cNvPr id="930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931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911" name="Group 33"/>
              <p:cNvGrpSpPr>
                <a:grpSpLocks/>
              </p:cNvGrpSpPr>
              <p:nvPr/>
            </p:nvGrpSpPr>
            <p:grpSpPr bwMode="auto">
              <a:xfrm rot="-5400000">
                <a:off x="3020279" y="1881898"/>
                <a:ext cx="252000" cy="144000"/>
                <a:chOff x="4014" y="3657"/>
                <a:chExt cx="408" cy="272"/>
              </a:xfrm>
            </p:grpSpPr>
            <p:sp>
              <p:nvSpPr>
                <p:cNvPr id="928" name="AutoShape 34"/>
                <p:cNvSpPr>
                  <a:spLocks noChangeArrowheads="1"/>
                </p:cNvSpPr>
                <p:nvPr/>
              </p:nvSpPr>
              <p:spPr bwMode="auto">
                <a:xfrm>
                  <a:off x="4150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929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4014" y="3657"/>
                  <a:ext cx="272" cy="272"/>
                </a:xfrm>
                <a:prstGeom prst="parallelogram">
                  <a:avLst>
                    <a:gd name="adj" fmla="val 5525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Tahoma" pitchFamily="34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/>
                  <a:endParaRPr lang="ja-JP" altLang="en-US" b="1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912" name="正方形/長方形 911"/>
              <p:cNvSpPr/>
              <p:nvPr/>
            </p:nvSpPr>
            <p:spPr bwMode="auto">
              <a:xfrm>
                <a:off x="45124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13" name="正方形/長方形 912"/>
              <p:cNvSpPr/>
              <p:nvPr/>
            </p:nvSpPr>
            <p:spPr bwMode="auto">
              <a:xfrm>
                <a:off x="73927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14" name="正方形/長方形 913"/>
              <p:cNvSpPr/>
              <p:nvPr/>
            </p:nvSpPr>
            <p:spPr bwMode="auto">
              <a:xfrm>
                <a:off x="102730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15" name="正方形/長方形 914"/>
              <p:cNvSpPr/>
              <p:nvPr/>
            </p:nvSpPr>
            <p:spPr bwMode="auto">
              <a:xfrm>
                <a:off x="131533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16" name="正方形/長方形 915"/>
              <p:cNvSpPr/>
              <p:nvPr/>
            </p:nvSpPr>
            <p:spPr bwMode="auto">
              <a:xfrm>
                <a:off x="160337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17" name="正方形/長方形 916"/>
              <p:cNvSpPr/>
              <p:nvPr/>
            </p:nvSpPr>
            <p:spPr bwMode="auto">
              <a:xfrm>
                <a:off x="189140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18" name="正方形/長方形 917"/>
              <p:cNvSpPr/>
              <p:nvPr/>
            </p:nvSpPr>
            <p:spPr bwMode="auto">
              <a:xfrm>
                <a:off x="217943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19" name="正方形/長方形 918"/>
              <p:cNvSpPr/>
              <p:nvPr/>
            </p:nvSpPr>
            <p:spPr bwMode="auto">
              <a:xfrm>
                <a:off x="2467466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20" name="正方形/長方形 919"/>
              <p:cNvSpPr/>
              <p:nvPr/>
            </p:nvSpPr>
            <p:spPr bwMode="auto">
              <a:xfrm>
                <a:off x="2755498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21" name="正方形/長方形 920"/>
              <p:cNvSpPr/>
              <p:nvPr/>
            </p:nvSpPr>
            <p:spPr bwMode="auto">
              <a:xfrm>
                <a:off x="3043530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22" name="正方形/長方形 921"/>
              <p:cNvSpPr/>
              <p:nvPr/>
            </p:nvSpPr>
            <p:spPr bwMode="auto">
              <a:xfrm>
                <a:off x="3331562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23" name="正方形/長方形 922"/>
              <p:cNvSpPr/>
              <p:nvPr/>
            </p:nvSpPr>
            <p:spPr bwMode="auto">
              <a:xfrm>
                <a:off x="3619594" y="2170956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24" name="正方形/長方形 923"/>
              <p:cNvSpPr/>
              <p:nvPr/>
            </p:nvSpPr>
            <p:spPr>
              <a:xfrm>
                <a:off x="3849133" y="2143889"/>
                <a:ext cx="50206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1200" dirty="0">
                    <a:solidFill>
                      <a:schemeClr val="tx1"/>
                    </a:solidFill>
                  </a:rPr>
                  <a:t>ROB</a:t>
                </a:r>
                <a:endParaRPr lang="ja-JP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5" name="Rectangle 3"/>
              <p:cNvSpPr>
                <a:spLocks noChangeArrowheads="1"/>
              </p:cNvSpPr>
              <p:nvPr/>
            </p:nvSpPr>
            <p:spPr bwMode="auto">
              <a:xfrm>
                <a:off x="4615006" y="1275206"/>
                <a:ext cx="795285" cy="864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t" anchorCtr="0"/>
              <a:lstStyle>
                <a:lvl1pPr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Tahoma" pitchFamily="34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en-US" altLang="ja-JP" sz="1200" b="0" dirty="0">
                    <a:solidFill>
                      <a:srgbClr val="000000"/>
                    </a:solidFill>
                    <a:latin typeface="+mj-lt"/>
                  </a:rPr>
                  <a:t>Retire</a:t>
                </a:r>
              </a:p>
            </p:txBody>
          </p:sp>
          <p:sp>
            <p:nvSpPr>
              <p:cNvPr id="926" name="正方形/長方形 925"/>
              <p:cNvSpPr/>
              <p:nvPr/>
            </p:nvSpPr>
            <p:spPr bwMode="auto">
              <a:xfrm>
                <a:off x="5047054" y="1563238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  <p:sp>
            <p:nvSpPr>
              <p:cNvPr id="927" name="正方形/長方形 926"/>
              <p:cNvSpPr/>
              <p:nvPr/>
            </p:nvSpPr>
            <p:spPr bwMode="auto">
              <a:xfrm>
                <a:off x="5047054" y="1851270"/>
                <a:ext cx="288032" cy="216024"/>
              </a:xfrm>
              <a:prstGeom prst="rect">
                <a:avLst/>
              </a:prstGeom>
              <a:solidFill>
                <a:srgbClr val="CCFF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4" charset="0"/>
                  <a:ea typeface="ＭＳ Ｐゴシック" pitchFamily="48" charset="-128"/>
                </a:endParaRPr>
              </a:p>
            </p:txBody>
          </p:sp>
        </p:grpSp>
        <p:sp>
          <p:nvSpPr>
            <p:cNvPr id="891" name="テキスト ボックス 890"/>
            <p:cNvSpPr txBox="1"/>
            <p:nvPr/>
          </p:nvSpPr>
          <p:spPr>
            <a:xfrm>
              <a:off x="203626" y="150922"/>
              <a:ext cx="7897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>
                  <a:solidFill>
                    <a:schemeClr val="tx1"/>
                  </a:solidFill>
                  <a:latin typeface="+mj-lt"/>
                  <a:cs typeface="Consolas" panose="020B0609020204030204" pitchFamily="49" charset="0"/>
                </a:rPr>
                <a:t>Cycle 10</a:t>
              </a:r>
              <a:endParaRPr kumimoji="1" lang="ja-JP" altLang="en-US" sz="1100" dirty="0">
                <a:solidFill>
                  <a:schemeClr val="tx1"/>
                </a:solidFill>
                <a:latin typeface="+mj-lt"/>
                <a:cs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5319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5</a:t>
            </a:r>
            <a:r>
              <a:rPr kumimoji="1" lang="en-US" altLang="ja-JP" dirty="0"/>
              <a:t>. </a:t>
            </a:r>
            <a:r>
              <a:rPr kumimoji="1" lang="en-US" altLang="ja-JP"/>
              <a:t>Parallel programming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0838" y="1119188"/>
            <a:ext cx="9039225" cy="2741860"/>
          </a:xfrm>
        </p:spPr>
        <p:txBody>
          <a:bodyPr/>
          <a:lstStyle/>
          <a:p>
            <a:r>
              <a:rPr lang="en-US" altLang="ja-JP" sz="2000" dirty="0"/>
              <a:t>Describe an efficient parallel program for the following sequential program using LOCK(), UNLOCK() and BARRIER() assuming a shared memory architecture</a:t>
            </a:r>
          </a:p>
          <a:p>
            <a:r>
              <a:rPr lang="en-US" altLang="ja-JP" sz="2000" dirty="0"/>
              <a:t>Explain why </a:t>
            </a:r>
            <a:r>
              <a:rPr lang="en-US" altLang="ja-JP" sz="2000"/>
              <a:t>your code </a:t>
            </a:r>
            <a:r>
              <a:rPr lang="en-US" altLang="ja-JP" sz="2000" dirty="0"/>
              <a:t>runs correctly</a:t>
            </a:r>
            <a:br>
              <a:rPr lang="en-US" altLang="ja-JP" sz="2000" dirty="0"/>
            </a:br>
            <a:r>
              <a:rPr lang="en-US" altLang="ja-JP" sz="2000" dirty="0"/>
              <a:t>and why your code is efficient.</a:t>
            </a:r>
          </a:p>
          <a:p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  </a:t>
            </a:r>
            <a:endParaRPr kumimoji="1" lang="ja-JP" altLang="en-US" sz="2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5313834" y="2132856"/>
            <a:ext cx="4032448" cy="4392488"/>
          </a:xfrm>
          <a:prstGeom prst="rect">
            <a:avLst/>
          </a:prstGeom>
          <a:solidFill>
            <a:srgbClr val="E0E0F8"/>
          </a:solidFill>
          <a:ln>
            <a:solidFill>
              <a:schemeClr val="tx1"/>
            </a:solidFill>
          </a:ln>
        </p:spPr>
        <p:txBody>
          <a:bodyPr vert="horz" wrap="square" lIns="90000" tIns="46800" rIns="0" bIns="4680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 sz="2400">
                <a:solidFill>
                  <a:srgbClr val="000000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ts val="5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 sz="22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 sz="20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kumimoji="1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5720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#define N 8      /* the number of grids */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#define TOL 15.0 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/* tolerance parameter */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float A[N+2], B[N+2];</a:t>
            </a:r>
          </a:p>
          <a:p>
            <a:pPr>
              <a:spcBef>
                <a:spcPts val="100"/>
              </a:spcBef>
            </a:pPr>
            <a:endParaRPr lang="en-US" altLang="ja-JP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void solve () {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, done = 0;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while (!done) {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float diff = 0;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for (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=1;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&lt;=N;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++) { /* use A as input */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altLang="ja-JP" sz="1000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B[</a:t>
            </a:r>
            <a:r>
              <a:rPr lang="en-US" altLang="ja-JP" sz="1000" dirty="0" err="1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0.333 * (A[i-1] + A[</a:t>
            </a:r>
            <a:r>
              <a:rPr lang="en-US" altLang="ja-JP" sz="1000" dirty="0" err="1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+ A[i+1]);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for (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=1;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&lt;=N;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++) { /* use B as input */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altLang="ja-JP" sz="1000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US" altLang="ja-JP" sz="1000" dirty="0" err="1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0.333 * (B[i-1] + B[</a:t>
            </a:r>
            <a:r>
              <a:rPr lang="en-US" altLang="ja-JP" sz="1000" dirty="0" err="1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+ B[i+1]);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    diff = diff +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fabsf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(B[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] - A[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]);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    if (diff &lt;TOL) done = 1;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for (</a:t>
            </a:r>
            <a:r>
              <a:rPr lang="en-US" altLang="ja-JP" sz="1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=0; </a:t>
            </a:r>
            <a:r>
              <a:rPr lang="en-US" altLang="ja-JP" sz="1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&lt;=N+1; </a:t>
            </a:r>
            <a:r>
              <a:rPr lang="en-US" altLang="ja-JP" sz="1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 </a:t>
            </a:r>
            <a:r>
              <a:rPr lang="en-US" altLang="ja-JP" sz="1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altLang="ja-JP" sz="1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("%6.2f ", B[</a:t>
            </a:r>
            <a:r>
              <a:rPr lang="en-US" altLang="ja-JP" sz="1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altLang="ja-JP" sz="1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lang="en-US" altLang="ja-JP" sz="1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("| diff=%6.2f\n", diff); /* for debug */</a:t>
            </a:r>
            <a:endParaRPr lang="en-US" altLang="ja-JP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spcBef>
                <a:spcPts val="100"/>
              </a:spcBef>
            </a:pPr>
            <a:endParaRPr lang="en-US" altLang="ja-JP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ts val="100"/>
              </a:spcBef>
            </a:pP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main() {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for (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=1;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&lt;N-1; 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++) A[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] = B[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] = 100+i*</a:t>
            </a:r>
            <a:r>
              <a:rPr lang="en-US" altLang="ja-JP" sz="1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    solve();</a:t>
            </a:r>
          </a:p>
          <a:p>
            <a:pPr>
              <a:spcBef>
                <a:spcPts val="100"/>
              </a:spcBef>
            </a:pPr>
            <a:r>
              <a:rPr lang="en-US" altLang="ja-JP" sz="10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ja-JP" altLang="ja-JP" sz="1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77487" y="6218130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main02.c</a:t>
            </a:r>
            <a:endParaRPr kumimoji="1" lang="ja-JP" altLang="en-US" sz="1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332498"/>
      </p:ext>
    </p:extLst>
  </p:cSld>
  <p:clrMapOvr>
    <a:masterClrMapping/>
  </p:clrMapOvr>
</p:sld>
</file>

<file path=ppt/theme/theme1.xml><?xml version="1.0" encoding="utf-8"?>
<a:theme xmlns:a="http://schemas.openxmlformats.org/drawingml/2006/main" name="6_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  <a:ea typeface="ＭＳ Ｐゴシック" pitchFamily="48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4" charset="0"/>
            <a:ea typeface="ＭＳ Ｐゴシック" pitchFamily="48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kumimoji="1" dirty="0" smtClean="0">
            <a:solidFill>
              <a:schemeClr val="tx1"/>
            </a:solidFill>
            <a:latin typeface="Consolas" panose="020B0609020204030204" pitchFamily="49" charset="0"/>
            <a:cs typeface="Consolas" panose="020B0609020204030204" pitchFamily="49" charset="0"/>
          </a:defRPr>
        </a:defPPr>
      </a:lstStyle>
    </a:tx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49975</TotalTime>
  <Words>1236</Words>
  <Application>Microsoft Office PowerPoint</Application>
  <PresentationFormat>ユーザー設定</PresentationFormat>
  <Paragraphs>261</Paragraphs>
  <Slides>11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21" baseType="lpstr">
      <vt:lpstr>Arial Unicode MS</vt:lpstr>
      <vt:lpstr>ＭＳ Ｐゴシック</vt:lpstr>
      <vt:lpstr>Arial</vt:lpstr>
      <vt:lpstr>Calibri</vt:lpstr>
      <vt:lpstr>Comic Sans MS</vt:lpstr>
      <vt:lpstr>Consolas</vt:lpstr>
      <vt:lpstr>Tahoma</vt:lpstr>
      <vt:lpstr>Times New Roman</vt:lpstr>
      <vt:lpstr>6_Office テーマ</vt:lpstr>
      <vt:lpstr>1_Office テーマ</vt:lpstr>
      <vt:lpstr>PowerPoint プレゼンテーション</vt:lpstr>
      <vt:lpstr>Final report of Advanced Computer Architecture</vt:lpstr>
      <vt:lpstr>1. Academic paper reading</vt:lpstr>
      <vt:lpstr>2. MIPS assembly programming</vt:lpstr>
      <vt:lpstr>3. Pipelined processor</vt:lpstr>
      <vt:lpstr>Pipelined MIPS processor and delay of each module</vt:lpstr>
      <vt:lpstr>4. OoO execution and dynamic scheduling</vt:lpstr>
      <vt:lpstr>PowerPoint プレゼンテーション</vt:lpstr>
      <vt:lpstr>5. Parallel programming</vt:lpstr>
      <vt:lpstr>6. Building blocks for synchronization </vt:lpstr>
      <vt:lpstr>7. Cache coherence protocols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CSC.T433 Advanced Computer Architecture</dc:title>
  <dc:creator>Kise</dc:creator>
  <cp:lastModifiedBy>kise</cp:lastModifiedBy>
  <cp:revision>6615</cp:revision>
  <cp:lastPrinted>2019-01-06T12:44:56Z</cp:lastPrinted>
  <dcterms:created xsi:type="dcterms:W3CDTF">2008-04-30T09:33:42Z</dcterms:created>
  <dcterms:modified xsi:type="dcterms:W3CDTF">2023-01-26T08:31:59Z</dcterms:modified>
</cp:coreProperties>
</file>